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9"/>
  </p:handoutMasterIdLst>
  <p:sldIdLst>
    <p:sldId id="256" r:id="rId2"/>
    <p:sldId id="258" r:id="rId3"/>
    <p:sldId id="259" r:id="rId4"/>
    <p:sldId id="260" r:id="rId5"/>
    <p:sldId id="261" r:id="rId6"/>
    <p:sldId id="263" r:id="rId7"/>
    <p:sldId id="257" r:id="rId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AC971-D6BA-4C50-BB7D-AF709B878695}" type="datetimeFigureOut">
              <a:rPr lang="cs-CZ" smtClean="0"/>
              <a:t>30. 8. 2015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150FA-F3FD-4284-9B2D-DBB5C622621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3474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labos.wz.cz/en/Komparatory_s_oz.html" TargetMode="External"/><Relationship Id="rId2" Type="http://schemas.openxmlformats.org/officeDocument/2006/relationships/hyperlink" Target="http://www.microdesignum.cz/clanky/PIC18F2455-2550-4455-4550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smtClean="0">
                <a:solidFill>
                  <a:srgbClr val="0070C0"/>
                </a:solidFill>
              </a:rPr>
              <a:t>Analogové komparátory</a:t>
            </a:r>
            <a:endParaRPr lang="cs-CZ" b="1">
              <a:solidFill>
                <a:srgbClr val="0070C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9495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584200"/>
            <a:ext cx="10377488" cy="56641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/>
              <a:t>Analogové komparátory </a:t>
            </a:r>
            <a:r>
              <a:rPr lang="cs-CZ" dirty="0" smtClean="0"/>
              <a:t>porovnávají dvě napětí, jedno z napětí se </a:t>
            </a:r>
            <a:br>
              <a:rPr lang="cs-CZ" dirty="0" smtClean="0"/>
            </a:br>
            <a:r>
              <a:rPr lang="cs-CZ" dirty="0" smtClean="0"/>
              <a:t>označuje jako referenční napětí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Výsledkem je dvouhodnotová veličina (číslicový výstup) – můžeme ho tedy pokládat za jednobitový převodník A/D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Výstup komparátoru je převážně v oblasti nasycení (max. hodnota) – vstupní napětí se může měnit spojitě; při průchodu referenční hodnotou (rozhodovací úroveň) se mění výstupní hodnota skokově mezi </a:t>
            </a:r>
            <a:r>
              <a:rPr lang="cs-CZ" dirty="0" err="1" smtClean="0"/>
              <a:t>dvěmi</a:t>
            </a:r>
            <a:r>
              <a:rPr lang="cs-CZ" dirty="0" smtClean="0"/>
              <a:t> hodnotami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Komparátory mohou být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sz="2000" dirty="0" smtClean="0"/>
              <a:t>bez hystereze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sz="2000" dirty="0" smtClean="0"/>
              <a:t>s hysterezí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cs-CZ" sz="2000" dirty="0" smtClean="0"/>
              <a:t>okénkový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39490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75982"/>
          </a:xfrm>
        </p:spPr>
        <p:txBody>
          <a:bodyPr/>
          <a:lstStyle/>
          <a:p>
            <a:pPr algn="ctr"/>
            <a:r>
              <a:rPr lang="cs-CZ" sz="3200" b="1" dirty="0" smtClean="0"/>
              <a:t>Komparátor bez hystereze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1028700"/>
            <a:ext cx="10466388" cy="521969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Zapojení komparátoru a jeho charakteristika</a:t>
            </a:r>
          </a:p>
          <a:p>
            <a:pPr marL="0" indent="0">
              <a:buNone/>
            </a:pPr>
            <a:r>
              <a:rPr lang="cs-CZ" sz="1400" dirty="0" smtClean="0"/>
              <a:t>(modrá </a:t>
            </a:r>
            <a:r>
              <a:rPr lang="cs-CZ" sz="1400" dirty="0" err="1" smtClean="0"/>
              <a:t>char</a:t>
            </a:r>
            <a:r>
              <a:rPr lang="cs-CZ" sz="1400" dirty="0" smtClean="0"/>
              <a:t>. </a:t>
            </a:r>
            <a:r>
              <a:rPr lang="cs-CZ" sz="1400" dirty="0"/>
              <a:t>o</a:t>
            </a:r>
            <a:r>
              <a:rPr lang="cs-CZ" sz="1400" dirty="0" smtClean="0"/>
              <a:t>dpovídá zapojení podle symbolů ve </a:t>
            </a:r>
            <a:r>
              <a:rPr lang="cs-CZ" sz="1400" dirty="0" err="1" smtClean="0"/>
              <a:t>sch</a:t>
            </a:r>
            <a:r>
              <a:rPr lang="cs-CZ" sz="1400" dirty="0" smtClean="0"/>
              <a:t>. </a:t>
            </a:r>
            <a:r>
              <a:rPr lang="cs-CZ" sz="1400" dirty="0"/>
              <a:t>z</a:t>
            </a:r>
            <a:r>
              <a:rPr lang="cs-CZ" sz="1400" dirty="0" smtClean="0"/>
              <a:t>načce, červená podle symbolů v závorce)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Změna log. </a:t>
            </a:r>
            <a:r>
              <a:rPr lang="cs-CZ" dirty="0"/>
              <a:t>s</a:t>
            </a:r>
            <a:r>
              <a:rPr lang="cs-CZ" dirty="0" smtClean="0"/>
              <a:t>tavu na výstupu nastane při prahovém napětí </a:t>
            </a:r>
            <a:r>
              <a:rPr lang="cs-CZ" b="1" dirty="0" err="1" smtClean="0"/>
              <a:t>u</a:t>
            </a:r>
            <a:r>
              <a:rPr lang="cs-CZ" b="1" baseline="-25000" dirty="0" err="1" smtClean="0"/>
              <a:t>ip</a:t>
            </a:r>
            <a:r>
              <a:rPr lang="cs-CZ" b="1" dirty="0" smtClean="0"/>
              <a:t> = U</a:t>
            </a:r>
            <a:r>
              <a:rPr lang="cs-CZ" b="1" baseline="-25000" dirty="0" smtClean="0"/>
              <a:t>R</a:t>
            </a:r>
            <a:endParaRPr lang="cs-CZ" baseline="-25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Velmi důležitá je rychlost změny výstupního napětí. </a:t>
            </a:r>
            <a:r>
              <a:rPr lang="cs-CZ" dirty="0"/>
              <a:t>Z</a:t>
            </a:r>
            <a:r>
              <a:rPr lang="cs-CZ" dirty="0" smtClean="0"/>
              <a:t>ávisí na parametru OZ – rychlost přeběhu S [V/</a:t>
            </a:r>
            <a:r>
              <a:rPr lang="cs-CZ" dirty="0" smtClean="0">
                <a:sym typeface="Symbol" panose="05050102010706020507" pitchFamily="18" charset="2"/>
              </a:rPr>
              <a:t>S]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262" y="1817828"/>
            <a:ext cx="6435238" cy="299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79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575982"/>
          </a:xfrm>
        </p:spPr>
        <p:txBody>
          <a:bodyPr/>
          <a:lstStyle/>
          <a:p>
            <a:pPr algn="ctr"/>
            <a:r>
              <a:rPr lang="cs-CZ" sz="3200" b="1" dirty="0" smtClean="0"/>
              <a:t>Komparátor s hysterezí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1028700"/>
            <a:ext cx="10377488" cy="5219699"/>
          </a:xfrm>
        </p:spPr>
        <p:txBody>
          <a:bodyPr/>
          <a:lstStyle/>
          <a:p>
            <a:r>
              <a:rPr lang="cs-CZ" dirty="0" smtClean="0"/>
              <a:t>Jsou užívány v případech, kdy potřebujeme odstranit vliv působení rušivých signálů na přesnost komparace a zamezit kmitání komparátoru při pomalých změnách vstupního napětí</a:t>
            </a:r>
          </a:p>
          <a:p>
            <a:r>
              <a:rPr lang="cs-CZ" dirty="0" smtClean="0"/>
              <a:t>Hystereze znamená zavedení kladné zpětné vazby z výstupu komparátoru (R</a:t>
            </a:r>
            <a:r>
              <a:rPr lang="cs-CZ" baseline="-25000" dirty="0" smtClean="0"/>
              <a:t>1</a:t>
            </a:r>
            <a:r>
              <a:rPr lang="cs-CZ" dirty="0" smtClean="0"/>
              <a:t>, R</a:t>
            </a:r>
            <a:r>
              <a:rPr lang="cs-CZ" baseline="-25000" dirty="0" smtClean="0"/>
              <a:t>2</a:t>
            </a:r>
            <a:r>
              <a:rPr lang="cs-CZ" dirty="0"/>
              <a:t>)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Stav obvodu je dán polaritou, amplitudou </a:t>
            </a:r>
            <a:r>
              <a:rPr lang="cs-CZ" dirty="0" err="1" smtClean="0"/>
              <a:t>vst</a:t>
            </a:r>
            <a:r>
              <a:rPr lang="cs-CZ" dirty="0" smtClean="0"/>
              <a:t>. </a:t>
            </a:r>
            <a:r>
              <a:rPr lang="cs-CZ" dirty="0"/>
              <a:t>s</a:t>
            </a:r>
            <a:r>
              <a:rPr lang="cs-CZ" dirty="0" smtClean="0"/>
              <a:t>ignálu a předchozím stavem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176" y="2662382"/>
            <a:ext cx="6456974" cy="300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2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103312" y="520700"/>
                <a:ext cx="10707688" cy="5727699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</a:rPr>
                  <a:t>Na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invertujícím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vstupu je záporné napětí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</a:rPr>
                  <a:t>i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,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pro něž platí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  <m:d>
                      <m:dPr>
                        <m:begChr m:val="|"/>
                        <m:endChr m:val="|"/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𝑶𝑺</m:t>
                            </m:r>
                          </m:sub>
                        </m:sSub>
                      </m:e>
                    </m:d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</a:rPr>
                  <a:t>Na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neinvertujícím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vstupu je napětí dané děličem </a:t>
                </a:r>
                <a:r>
                  <a:rPr lang="cs-CZ" dirty="0">
                    <a:solidFill>
                      <a:schemeClr val="tx1"/>
                    </a:solidFill>
                  </a:rPr>
                  <a:t>R</a:t>
                </a:r>
                <a:r>
                  <a:rPr lang="cs-CZ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cs-CZ" dirty="0">
                    <a:solidFill>
                      <a:schemeClr val="tx1"/>
                    </a:solidFill>
                  </a:rPr>
                  <a:t>, 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R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, napájeným </a:t>
                </a:r>
                <a:br>
                  <a:rPr lang="cs-CZ" dirty="0" smtClean="0">
                    <a:solidFill>
                      <a:schemeClr val="tx1"/>
                    </a:solidFill>
                  </a:rPr>
                </a:br>
                <a:r>
                  <a:rPr lang="cs-CZ" dirty="0" smtClean="0">
                    <a:solidFill>
                      <a:schemeClr val="tx1"/>
                    </a:solidFill>
                  </a:rPr>
                  <a:t>napětím u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0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, tzn.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(+)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</a:rPr>
                  <a:t>Toto napětí je kladnější než na u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(-)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 na výstupu je kladné saturační napětí U</a:t>
                </a:r>
                <a:r>
                  <a:rPr lang="cs-CZ" baseline="-250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OS(+)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Při zvyšování napětí </a:t>
                </a:r>
                <a:r>
                  <a:rPr lang="cs-CZ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i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se nic neděje, pokud </a:t>
                </a:r>
                <a:r>
                  <a:rPr lang="cs-CZ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i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&lt; </a:t>
                </a:r>
                <a:r>
                  <a:rPr lang="cs-CZ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ip</a:t>
                </a:r>
                <a:r>
                  <a:rPr lang="cs-CZ" baseline="-250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(+)</a:t>
                </a:r>
              </a:p>
              <a:p>
                <a:pPr marL="0" indent="0">
                  <a:buNone/>
                </a:pPr>
                <a:r>
                  <a:rPr lang="cs-CZ" baseline="-25000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	</a:t>
                </a:r>
                <a:r>
                  <a:rPr lang="cs-CZ" baseline="-250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𝒊𝒑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(+)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𝑶𝑺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(+)</m:t>
                        </m:r>
                      </m:sub>
                    </m:sSub>
                    <m:f>
                      <m:f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𝟏</m:t>
                            </m:r>
                          </m:sub>
                        </m:s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sSub>
                          <m:sSubPr>
                            <m:ctrlP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𝟐</m:t>
                            </m:r>
                          </m:sub>
                        </m:sSub>
                      </m:den>
                    </m:f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𝑶𝑺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(+)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∙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𝜷</m:t>
                    </m:r>
                  </m:oMath>
                </a14:m>
                <a:endParaRPr lang="cs-CZ" b="1" dirty="0" smtClean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</a:rPr>
                  <a:t>Když </a:t>
                </a:r>
                <a:r>
                  <a:rPr lang="cs-CZ" dirty="0" err="1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>
                    <a:solidFill>
                      <a:schemeClr val="tx1"/>
                    </a:solidFill>
                    <a:sym typeface="Symbol" panose="05050102010706020507" pitchFamily="18" charset="2"/>
                  </a:rPr>
                  <a:t>i</a:t>
                </a:r>
                <a:r>
                  <a:rPr lang="cs-CZ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 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&gt; </a:t>
                </a:r>
                <a:r>
                  <a:rPr lang="cs-CZ" dirty="0" err="1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>
                    <a:solidFill>
                      <a:schemeClr val="tx1"/>
                    </a:solidFill>
                    <a:sym typeface="Symbol" panose="05050102010706020507" pitchFamily="18" charset="2"/>
                  </a:rPr>
                  <a:t>ip</a:t>
                </a:r>
                <a:r>
                  <a:rPr lang="cs-CZ" baseline="-250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(+),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výstupní napětí odpovídá zápornému saturačnímu napětí. Zpět do kladné saturační hodnoty se překlopí, když </a:t>
                </a:r>
                <a:r>
                  <a:rPr lang="cs-CZ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i</a:t>
                </a:r>
                <a:r>
                  <a:rPr lang="cs-CZ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klesne pod zápornou prahovou hodnotu napětí </a:t>
                </a:r>
                <a:r>
                  <a:rPr lang="cs-CZ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ip</a:t>
                </a:r>
                <a:r>
                  <a:rPr lang="cs-CZ" baseline="-250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(-)</a:t>
                </a:r>
              </a:p>
              <a:p>
                <a:pPr marL="0" indent="0">
                  <a:buNone/>
                </a:pPr>
                <a:r>
                  <a:rPr lang="cs-CZ" baseline="-25000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	</a:t>
                </a:r>
                <a:r>
                  <a:rPr lang="cs-CZ" baseline="-250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𝑼</m:t>
                        </m:r>
                      </m:e>
                      <m: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𝒊𝒑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(−)</m:t>
                        </m:r>
                      </m:sub>
                    </m:sSub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sSub>
                      <m:sSubPr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𝑼</m:t>
                        </m:r>
                      </m:e>
                      <m: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𝑶𝑺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(−)</m:t>
                        </m:r>
                      </m:sub>
                    </m:sSub>
                    <m:f>
                      <m:fPr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𝟏</m:t>
                            </m:r>
                          </m:sub>
                        </m:s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sSub>
                          <m:sSubPr>
                            <m:ctrlP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𝑹</m:t>
                            </m:r>
                          </m:e>
                          <m:sub>
                            <m:r>
                              <a:rPr lang="cs-CZ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𝟐</m:t>
                            </m:r>
                          </m:sub>
                        </m:sSub>
                      </m:den>
                    </m:f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sSub>
                      <m:sSubPr>
                        <m:ctrlP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𝑼</m:t>
                        </m:r>
                      </m:e>
                      <m:sub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𝑶𝑺</m:t>
                        </m:r>
                        <m:r>
                          <a:rPr lang="cs-CZ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(−)</m:t>
                        </m:r>
                      </m:sub>
                    </m:sSub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∙</m:t>
                    </m:r>
                    <m:r>
                      <a:rPr lang="cs-CZ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𝜷</m:t>
                    </m:r>
                  </m:oMath>
                </a14:m>
                <a:endParaRPr lang="cs-CZ" b="1" dirty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</a:rPr>
                  <a:t>Statická charakteristika je dvojznačná. Při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u</a:t>
                </a:r>
                <a:r>
                  <a:rPr lang="cs-CZ" baseline="-25000" dirty="0" err="1" smtClean="0">
                    <a:solidFill>
                      <a:schemeClr val="tx1"/>
                    </a:solidFill>
                  </a:rPr>
                  <a:t>i</a:t>
                </a:r>
                <a:r>
                  <a:rPr lang="cs-CZ" dirty="0">
                    <a:solidFill>
                      <a:schemeClr val="tx1"/>
                    </a:solidFill>
                  </a:rPr>
                  <a:t> 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= 0 může být na výstupu kladné nebo záporné saturační napětí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>
                    <a:solidFill>
                      <a:schemeClr val="tx1"/>
                    </a:solidFill>
                  </a:rPr>
                  <a:t>Hystereze </a:t>
                </a:r>
                <a14:m>
                  <m:oMath xmlns:m="http://schemas.openxmlformats.org/officeDocument/2006/math"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𝒉</m:t>
                    </m:r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𝒊𝒑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(+)</m:t>
                        </m:r>
                      </m:sub>
                    </m:sSub>
                    <m:r>
                      <a:rPr lang="cs-CZ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𝒊𝒑</m:t>
                        </m:r>
                        <m:r>
                          <a:rPr lang="cs-CZ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(−)</m:t>
                        </m:r>
                      </m:sub>
                    </m:sSub>
                  </m:oMath>
                </a14:m>
                <a:r>
                  <a:rPr lang="cs-CZ" b="1" dirty="0" smtClean="0">
                    <a:solidFill>
                      <a:schemeClr val="tx1"/>
                    </a:solidFill>
                  </a:rPr>
                  <a:t>, 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je tedy dána velikostí R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, R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 a velikostí </a:t>
                </a:r>
                <a:r>
                  <a:rPr lang="cs-CZ" dirty="0" err="1" smtClean="0">
                    <a:solidFill>
                      <a:schemeClr val="tx1"/>
                    </a:solidFill>
                  </a:rPr>
                  <a:t>satur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. </a:t>
                </a:r>
                <a:r>
                  <a:rPr lang="cs-CZ" dirty="0">
                    <a:solidFill>
                      <a:schemeClr val="tx1"/>
                    </a:solidFill>
                  </a:rPr>
                  <a:t>n</a:t>
                </a:r>
                <a:r>
                  <a:rPr lang="cs-CZ" dirty="0" smtClean="0">
                    <a:solidFill>
                      <a:schemeClr val="tx1"/>
                    </a:solidFill>
                  </a:rPr>
                  <a:t>apětí U</a:t>
                </a:r>
                <a:r>
                  <a:rPr lang="cs-CZ" baseline="-25000" dirty="0" smtClean="0">
                    <a:solidFill>
                      <a:schemeClr val="tx1"/>
                    </a:solidFill>
                  </a:rPr>
                  <a:t>OS</a:t>
                </a:r>
                <a:endParaRPr lang="cs-CZ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3312" y="520700"/>
                <a:ext cx="10707688" cy="5727699"/>
              </a:xfrm>
              <a:blipFill rotWithShape="0">
                <a:blip r:embed="rId2"/>
                <a:stretch>
                  <a:fillRect l="-228" t="-53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318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596900"/>
            <a:ext cx="10440988" cy="5651499"/>
          </a:xfrm>
        </p:spPr>
        <p:txBody>
          <a:bodyPr/>
          <a:lstStyle/>
          <a:p>
            <a:pPr marL="0" indent="0">
              <a:buNone/>
            </a:pPr>
            <a:r>
              <a:rPr lang="cs-CZ" u="sng" dirty="0" smtClean="0"/>
              <a:t>Vliv referenčního napětí na statickou charakteristiku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Zapojením odporu R</a:t>
            </a:r>
            <a:r>
              <a:rPr lang="cs-CZ" baseline="-25000" dirty="0"/>
              <a:t>1</a:t>
            </a:r>
            <a:r>
              <a:rPr lang="cs-CZ" dirty="0"/>
              <a:t> na pomocné referenční napětí U</a:t>
            </a:r>
            <a:r>
              <a:rPr lang="cs-CZ" baseline="-25000" dirty="0"/>
              <a:t>R</a:t>
            </a:r>
            <a:r>
              <a:rPr lang="cs-CZ" dirty="0"/>
              <a:t>, vznikne </a:t>
            </a:r>
            <a:r>
              <a:rPr lang="cs-CZ" dirty="0" smtClean="0"/>
              <a:t>upravené zapojení. </a:t>
            </a:r>
            <a:r>
              <a:rPr lang="cs-CZ" dirty="0"/>
              <a:t>Tím se ovšem změní i statická charakteristika obvodu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Pokud je tedy referenční napětí nulové (U</a:t>
            </a:r>
            <a:r>
              <a:rPr lang="cs-CZ" baseline="-25000" dirty="0" smtClean="0"/>
              <a:t>R</a:t>
            </a:r>
            <a:r>
              <a:rPr lang="cs-CZ" dirty="0" smtClean="0"/>
              <a:t> = 0), platí černá charakteristika a </a:t>
            </a:r>
            <a:r>
              <a:rPr lang="cs-CZ" dirty="0" err="1" smtClean="0"/>
              <a:t>U</a:t>
            </a:r>
            <a:r>
              <a:rPr lang="cs-CZ" baseline="-25000" dirty="0" err="1" smtClean="0"/>
              <a:t>ip</a:t>
            </a:r>
            <a:r>
              <a:rPr lang="cs-CZ" baseline="-25000" dirty="0" smtClean="0"/>
              <a:t>(+)</a:t>
            </a:r>
            <a:r>
              <a:rPr lang="cs-CZ" dirty="0" smtClean="0"/>
              <a:t> a </a:t>
            </a:r>
            <a:r>
              <a:rPr lang="cs-CZ" dirty="0" err="1" smtClean="0"/>
              <a:t>U</a:t>
            </a:r>
            <a:r>
              <a:rPr lang="cs-CZ" baseline="-25000" dirty="0" err="1" smtClean="0"/>
              <a:t>ip</a:t>
            </a:r>
            <a:r>
              <a:rPr lang="cs-CZ" baseline="-25000" dirty="0" smtClean="0"/>
              <a:t>(-)</a:t>
            </a:r>
            <a:r>
              <a:rPr lang="cs-CZ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Pokud U</a:t>
            </a:r>
            <a:r>
              <a:rPr lang="cs-CZ" baseline="-25000" dirty="0" smtClean="0"/>
              <a:t>R</a:t>
            </a:r>
            <a:r>
              <a:rPr lang="cs-CZ" dirty="0" smtClean="0"/>
              <a:t> </a:t>
            </a:r>
            <a:r>
              <a:rPr lang="cs-CZ" dirty="0" smtClean="0">
                <a:sym typeface="Symbol" panose="05050102010706020507" pitchFamily="18" charset="2"/>
              </a:rPr>
              <a:t> 0, změní se prahové hodnoty na U</a:t>
            </a:r>
            <a:r>
              <a:rPr lang="cs-CZ" baseline="-25000" dirty="0" smtClean="0">
                <a:sym typeface="Symbol" panose="05050102010706020507" pitchFamily="18" charset="2"/>
              </a:rPr>
              <a:t>ip1(+)</a:t>
            </a:r>
            <a:r>
              <a:rPr lang="cs-CZ" dirty="0" smtClean="0">
                <a:sym typeface="Symbol" panose="05050102010706020507" pitchFamily="18" charset="2"/>
              </a:rPr>
              <a:t> a U</a:t>
            </a:r>
            <a:r>
              <a:rPr lang="cs-CZ" baseline="-25000" dirty="0" smtClean="0">
                <a:sym typeface="Symbol" panose="05050102010706020507" pitchFamily="18" charset="2"/>
              </a:rPr>
              <a:t>ip1(-)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547" y="1767047"/>
            <a:ext cx="6502053" cy="29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32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Zdroje</a:t>
            </a:r>
            <a:endParaRPr lang="cs-CZ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3312" y="2052918"/>
            <a:ext cx="10263188" cy="4195481"/>
          </a:xfrm>
        </p:spPr>
        <p:txBody>
          <a:bodyPr/>
          <a:lstStyle/>
          <a:p>
            <a:pPr marL="0" indent="0">
              <a:buNone/>
            </a:pPr>
            <a:r>
              <a:rPr lang="cs-CZ" dirty="0" err="1"/>
              <a:t>Microdesignum</a:t>
            </a:r>
            <a:r>
              <a:rPr lang="cs-CZ" dirty="0"/>
              <a:t>: PIC18F2455/2550/4455/4550. [online]. [cit. 2014-07-22]. Dostupné z: </a:t>
            </a:r>
            <a:r>
              <a:rPr lang="cs-CZ" dirty="0">
                <a:hlinkClick r:id="rId2"/>
              </a:rPr>
              <a:t>http://www.microdesignum.cz/clanky/PIC18F2455-2550-4455-4550.html</a:t>
            </a:r>
            <a:r>
              <a:rPr lang="cs-CZ" dirty="0"/>
              <a:t>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FRÝZA, Tomáš. Analogové komparátory, klopné obvody. [online]. Brno, 2012 [cit. 2014-08-07]. Dostupné z: www.urel.feec.vutbr.cz/~fryza/downloads/ict_pred_03.pdf </a:t>
            </a:r>
            <a:endParaRPr lang="cs-CZ" dirty="0" smtClean="0"/>
          </a:p>
          <a:p>
            <a:pPr marL="0" indent="0">
              <a:buNone/>
            </a:pPr>
            <a:r>
              <a:rPr lang="pl-PL" dirty="0"/>
              <a:t>5. KOMPARÁTORY. [online]. [cit. 2014-08-07]. Dostupné z: </a:t>
            </a:r>
            <a:r>
              <a:rPr lang="pl-PL" dirty="0">
                <a:hlinkClick r:id="rId3"/>
              </a:rPr>
              <a:t>http://</a:t>
            </a:r>
            <a:r>
              <a:rPr lang="pl-PL" dirty="0" smtClean="0">
                <a:hlinkClick r:id="rId3"/>
              </a:rPr>
              <a:t>dlabos.wz.cz/en/Komparatory_s_oz.html</a:t>
            </a:r>
            <a:endParaRPr lang="pl-PL" dirty="0" smtClean="0"/>
          </a:p>
          <a:p>
            <a:pPr marL="0" indent="0">
              <a:buNone/>
            </a:pPr>
            <a:r>
              <a:rPr lang="cs-CZ" dirty="0"/>
              <a:t>Vážení zákazníci, - BEN: Okénkový komparátor. [online]. [cit. 2014-08-11]. </a:t>
            </a:r>
            <a:r>
              <a:rPr lang="cs-CZ"/>
              <a:t>Dostupné z: www.ben.cz/_d/ukazka/121264u.pdf</a:t>
            </a:r>
            <a:r>
              <a:rPr lang="pl-PL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001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184</TotalTime>
  <Words>289</Words>
  <Application>Microsoft Office PowerPoint</Application>
  <PresentationFormat>Širokoúhlá obrazovka</PresentationFormat>
  <Paragraphs>59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5" baseType="lpstr">
      <vt:lpstr>Arial</vt:lpstr>
      <vt:lpstr>Calibri</vt:lpstr>
      <vt:lpstr>Cambria Math</vt:lpstr>
      <vt:lpstr>Century Gothic</vt:lpstr>
      <vt:lpstr>Symbol</vt:lpstr>
      <vt:lpstr>Wingdings</vt:lpstr>
      <vt:lpstr>Wingdings 3</vt:lpstr>
      <vt:lpstr>Ion</vt:lpstr>
      <vt:lpstr>Analogové komparátory</vt:lpstr>
      <vt:lpstr>Prezentace aplikace PowerPoint</vt:lpstr>
      <vt:lpstr>Komparátor bez hystereze</vt:lpstr>
      <vt:lpstr>Komparátor s hysterezí</vt:lpstr>
      <vt:lpstr>Prezentace aplikace PowerPoint</vt:lpstr>
      <vt:lpstr>Prezentace aplikace PowerPoint</vt:lpstr>
      <vt:lpstr>Zdroje</vt:lpstr>
    </vt:vector>
  </TitlesOfParts>
  <Company>SPŠei Ostrava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Analogové komparátory</dc:title>
  <dc:creator>Renáta Smyčková</dc:creator>
  <cp:lastModifiedBy>Renáta Smyčková</cp:lastModifiedBy>
  <cp:revision>25</cp:revision>
  <cp:lastPrinted>2014-10-21T07:34:39Z</cp:lastPrinted>
  <dcterms:created xsi:type="dcterms:W3CDTF">2014-07-22T13:52:26Z</dcterms:created>
  <dcterms:modified xsi:type="dcterms:W3CDTF">2015-08-30T18:20:49Z</dcterms:modified>
</cp:coreProperties>
</file>