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73" r:id="rId8"/>
    <p:sldId id="264" r:id="rId9"/>
    <p:sldId id="265" r:id="rId10"/>
    <p:sldId id="266" r:id="rId11"/>
    <p:sldId id="272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57" r:id="rId20"/>
    <p:sldId id="268" r:id="rId21"/>
    <p:sldId id="28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760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34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916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1419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97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301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935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84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3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26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884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959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288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66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51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80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AAD347D-5ACD-4C99-B74B-A9C85AD731AF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9374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lzat.szm.com/Zosil/Jednosmr/oz/oz.htm" TargetMode="External"/><Relationship Id="rId2" Type="http://schemas.openxmlformats.org/officeDocument/2006/relationships/hyperlink" Target="http://www.gttech.cz/archives/2010/02/entry_1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amoweb.wz.cz/elektronika/opzes1/opzes1.htm" TargetMode="External"/><Relationship Id="rId4" Type="http://schemas.openxmlformats.org/officeDocument/2006/relationships/hyperlink" Target="http://www.bajty.info/2012/04/minielektrikar-19-operacni-zesilovace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oweb.wz.cz/elektronika/opzes2/opzes2.htm" TargetMode="External"/><Relationship Id="rId2" Type="http://schemas.openxmlformats.org/officeDocument/2006/relationships/hyperlink" Target="http://www.mylms.cz/text-27-zapojeni-oz-invertujici-neinvertujici-diferencialni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70C0"/>
                </a:solidFill>
              </a:rPr>
              <a:t>Operační zesilovač </a:t>
            </a:r>
            <a:r>
              <a:rPr lang="cs-CZ" b="1" smtClean="0">
                <a:solidFill>
                  <a:srgbClr val="0070C0"/>
                </a:solidFill>
              </a:rPr>
              <a:t>v měřicí </a:t>
            </a:r>
            <a:r>
              <a:rPr lang="cs-CZ" b="1" dirty="0" smtClean="0">
                <a:solidFill>
                  <a:srgbClr val="0070C0"/>
                </a:solidFill>
              </a:rPr>
              <a:t>technice</a:t>
            </a:r>
            <a:endParaRPr lang="cs-CZ" b="1" dirty="0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715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596900"/>
                <a:ext cx="10275888" cy="5651499"/>
              </a:xfrm>
            </p:spPr>
            <p:txBody>
              <a:bodyPr/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Proudový a napěťový drift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Je změna proudového a napěťového offsetu v závislosti na teplotě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Proudový drift je udáván v [</a:t>
                </a:r>
                <a:r>
                  <a:rPr lang="cs-CZ" b="1" dirty="0" err="1" smtClean="0">
                    <a:solidFill>
                      <a:schemeClr val="tx1"/>
                    </a:solidFill>
                  </a:rPr>
                  <a:t>nA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/</a:t>
                </a: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C]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Typická hodnota napěťového driftu je 20 V/C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Frekvenční přenos OZ (otevřená smyčka)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Frekvenční přenos ideálního OZ má integrační charakter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sub>
                        <m:d>
                          <m:d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𝝎</m:t>
                            </m:r>
                          </m:e>
                        </m:d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</m:e>
                          <m:sub>
                            <m:d>
                              <m:d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𝝎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→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</m:d>
                          </m:sub>
                        </m:sSub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𝝎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𝝉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457200" lvl="1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Pro </a:t>
                </a:r>
                <a14:m>
                  <m:oMath xmlns:m="http://schemas.openxmlformats.org/officeDocument/2006/math"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𝝎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𝝉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začíná pokles zesílení se strmostí </a:t>
                </a:r>
                <a:br>
                  <a:rPr lang="cs-CZ" b="1" dirty="0" smtClean="0">
                    <a:solidFill>
                      <a:schemeClr val="tx1"/>
                    </a:solidFill>
                  </a:rPr>
                </a:br>
                <a:r>
                  <a:rPr lang="cs-CZ" b="1" dirty="0" smtClean="0">
                    <a:solidFill>
                      <a:schemeClr val="tx1"/>
                    </a:solidFill>
                  </a:rPr>
                  <a:t>										-20 dB/dek. Pro stabilitu zesilovače je 											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rozhodující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kmitočet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𝝎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𝑻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, kdy 													amplituda přenosu = 1 (0 dB). Hodnota 											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frekvence </a:t>
                </a:r>
                <a:r>
                  <a:rPr lang="cs-CZ" b="1" dirty="0" err="1" smtClean="0">
                    <a:solidFill>
                      <a:schemeClr val="tx1"/>
                    </a:solidFill>
                  </a:rPr>
                  <a:t>f</a:t>
                </a:r>
                <a:r>
                  <a:rPr lang="cs-CZ" b="1" baseline="-25000" dirty="0" err="1" smtClean="0">
                    <a:solidFill>
                      <a:schemeClr val="tx1"/>
                    </a:solidFill>
                  </a:rPr>
                  <a:t>T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se označuje také jako šířka 											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pásma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BW. Správně frekvenčně 														kompenzovaný OZ má při tomto kmitočtu 											sklon amplitudové charakteristiky </a:t>
                </a:r>
                <a:r>
                  <a:rPr lang="cs-CZ" b="1" dirty="0">
                    <a:solidFill>
                      <a:schemeClr val="tx1"/>
                    </a:solidFill>
                  </a:rPr>
                  <a:t>-20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dB/dek 											a fázi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𝝋</m:t>
                        </m:r>
                      </m:e>
                    </m:d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𝟏𝟖𝟎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</m:t>
                    </m:r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marL="457200" lvl="1" indent="0">
                  <a:buNone/>
                </a:pPr>
                <a:endParaRPr lang="cs-CZ" b="1" dirty="0"/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596900"/>
                <a:ext cx="10275888" cy="5651499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234" y="3328554"/>
            <a:ext cx="4762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7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96813"/>
          </a:xfrm>
        </p:spPr>
        <p:txBody>
          <a:bodyPr/>
          <a:lstStyle/>
          <a:p>
            <a:pPr algn="ctr"/>
            <a:r>
              <a:rPr lang="cs-CZ" sz="3200" b="1" u="sng" dirty="0" smtClean="0"/>
              <a:t>Základní zapojení OZ</a:t>
            </a:r>
            <a:endParaRPr lang="cs-CZ" sz="3200" b="1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1149532"/>
                <a:ext cx="10326688" cy="50988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Invertující zesilovač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			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	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b="1" dirty="0"/>
                  <a:t>	</a:t>
                </a:r>
                <a:r>
                  <a:rPr lang="cs-CZ" b="1" dirty="0" smtClean="0"/>
                  <a:t>													</a:t>
                </a:r>
              </a:p>
              <a:p>
                <a:pPr marL="0" indent="0">
                  <a:buNone/>
                </a:pPr>
                <a:r>
                  <a:rPr lang="cs-CZ" dirty="0" smtClean="0"/>
                  <a:t>Vlastnosti </a:t>
                </a:r>
                <a:r>
                  <a:rPr lang="cs-CZ" dirty="0" err="1" smtClean="0"/>
                  <a:t>invertujícího</a:t>
                </a:r>
                <a:r>
                  <a:rPr lang="cs-CZ" dirty="0" smtClean="0"/>
                  <a:t> zapojení:	</a:t>
                </a:r>
                <a:r>
                  <a:rPr lang="cs-CZ" b="1" dirty="0" smtClean="0"/>
                  <a:t>													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Odpor R</a:t>
                </a:r>
                <a:r>
                  <a:rPr lang="cs-CZ" baseline="-25000" dirty="0" smtClean="0"/>
                  <a:t>1</a:t>
                </a:r>
                <a:r>
                  <a:rPr lang="cs-CZ" dirty="0" smtClean="0"/>
                  <a:t> se řadí paralelně k předcházejícím obvodům </a:t>
                </a:r>
                <a:r>
                  <a:rPr lang="cs-CZ" dirty="0" smtClean="0">
                    <a:sym typeface="Symbol" panose="05050102010706020507" pitchFamily="18" charset="2"/>
                  </a:rPr>
                  <a:t> ovlivnění velikosti </a:t>
                </a:r>
                <a:r>
                  <a:rPr lang="cs-CZ" dirty="0" err="1" smtClean="0"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ym typeface="Symbol" panose="05050102010706020507" pitchFamily="18" charset="2"/>
                  </a:rPr>
                  <a:t>i</a:t>
                </a:r>
                <a:r>
                  <a:rPr lang="cs-CZ" dirty="0" smtClean="0">
                    <a:sym typeface="Symbol" panose="05050102010706020507" pitchFamily="18" charset="2"/>
                  </a:rPr>
                  <a:t>. Tento odpor ale nelze zvolit moc velký, protože se zásadně podílí na velikosti napěťového zesílení a pro tento účel by měl být naopak poměrně malý.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ym typeface="Symbol" panose="05050102010706020507" pitchFamily="18" charset="2"/>
                  </a:rPr>
                  <a:t>Oba vstupy pracují s nulovým napětím a proto se neuplatňuje případné horší potlačení souhlasného signálu CMR.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1149532"/>
                <a:ext cx="10326688" cy="5098868"/>
              </a:xfrm>
              <a:blipFill>
                <a:blip r:embed="rId2"/>
                <a:stretch>
                  <a:fillRect l="-649" t="-7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668" y="1572997"/>
            <a:ext cx="4552904" cy="212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574766"/>
                <a:ext cx="10405065" cy="567363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dirty="0" err="1" smtClean="0"/>
                  <a:t>Neinvertující</a:t>
                </a:r>
                <a:r>
                  <a:rPr lang="cs-CZ" b="1" dirty="0" smtClean="0"/>
                  <a:t> zesilovač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𝑰</m:t>
                    </m:r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>
                    <a:solidFill>
                      <a:schemeClr val="tx1"/>
                    </a:solidFill>
                  </a:rPr>
                  <a:t>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𝑰</m:t>
                    </m:r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dirty="0" smtClean="0"/>
                  <a:t>Vlastnosti </a:t>
                </a:r>
                <a:r>
                  <a:rPr lang="cs-CZ" dirty="0" err="1" smtClean="0"/>
                  <a:t>neinvertujícího</a:t>
                </a:r>
                <a:r>
                  <a:rPr lang="cs-CZ" dirty="0" smtClean="0"/>
                  <a:t> zapojení: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Prakticky neovlivňuje předcházející obvody, protože jsou připojeny přímo do </a:t>
                </a:r>
                <a:r>
                  <a:rPr lang="cs-CZ" dirty="0" err="1" smtClean="0"/>
                  <a:t>neinvertujícího</a:t>
                </a:r>
                <a:r>
                  <a:rPr lang="cs-CZ" dirty="0" smtClean="0"/>
                  <a:t> vstupu OZ – vstupní odpor je značně vysoký, ideálně nekonečný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Oba vstupy pracují na úrovni vstupního signálu a je proto zapotřebí, aby měl OZ dobré potlačení souhlasného signálu CMR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574766"/>
                <a:ext cx="10405065" cy="5673633"/>
              </a:xfrm>
              <a:blipFill rotWithShape="0">
                <a:blip r:embed="rId2"/>
                <a:stretch>
                  <a:fillRect l="-644" t="-537" r="-41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11" y="1002144"/>
            <a:ext cx="4164445" cy="262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1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613954"/>
            <a:ext cx="10287499" cy="5634445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Napěťový sledovač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Jde o zapojení </a:t>
            </a:r>
            <a:r>
              <a:rPr lang="cs-CZ" dirty="0" err="1" smtClean="0"/>
              <a:t>neinvertujícího</a:t>
            </a:r>
            <a:r>
              <a:rPr lang="cs-CZ" dirty="0" smtClean="0"/>
              <a:t> zesilovače se ziskem A = 1. Má největší vstupní odpor ze všech možných zapojení, a proto se používá k oddělení zdrojů signálu </a:t>
            </a:r>
            <a:br>
              <a:rPr lang="cs-CZ" dirty="0" smtClean="0"/>
            </a:br>
            <a:r>
              <a:rPr lang="cs-CZ" dirty="0" smtClean="0"/>
              <a:t>s velkým výstupním odporem.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524" y="1113885"/>
            <a:ext cx="3672657" cy="245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8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640080"/>
            <a:ext cx="10405065" cy="5608319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Invertor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Je to </a:t>
            </a:r>
            <a:r>
              <a:rPr lang="cs-CZ" dirty="0" err="1" smtClean="0"/>
              <a:t>invertující</a:t>
            </a:r>
            <a:r>
              <a:rPr lang="cs-CZ" dirty="0" smtClean="0"/>
              <a:t> zesilovač, ale se zesílením A = -1, tj. R</a:t>
            </a:r>
            <a:r>
              <a:rPr lang="cs-CZ" baseline="-25000" dirty="0" smtClean="0"/>
              <a:t>1</a:t>
            </a:r>
            <a:r>
              <a:rPr lang="cs-CZ" dirty="0" smtClean="0"/>
              <a:t> = R</a:t>
            </a:r>
            <a:r>
              <a:rPr lang="cs-CZ" baseline="-25000" dirty="0" smtClean="0"/>
              <a:t>2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004" y="1091151"/>
            <a:ext cx="4909320" cy="227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88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596900"/>
                <a:ext cx="10313988" cy="565149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Sčítací </a:t>
                </a:r>
                <a:r>
                  <a:rPr lang="cs-CZ" b="1" dirty="0" err="1" smtClean="0">
                    <a:solidFill>
                      <a:schemeClr val="tx1"/>
                    </a:solidFill>
                  </a:rPr>
                  <a:t>invertující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zesilovač</a:t>
                </a:r>
              </a:p>
              <a:p>
                <a:pPr marL="0" indent="0">
                  <a:buNone/>
                </a:pPr>
                <a:r>
                  <a:rPr lang="cs-CZ" dirty="0">
                    <a:solidFill>
                      <a:schemeClr val="tx1"/>
                    </a:solidFill>
                  </a:rPr>
                  <a:t>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	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	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	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Pro ideální OZ platí: </a:t>
                </a:r>
                <a:r>
                  <a:rPr lang="cs-CZ" b="1" dirty="0" err="1" smtClean="0">
                    <a:solidFill>
                      <a:schemeClr val="tx1"/>
                    </a:solidFill>
                  </a:rPr>
                  <a:t>i</a:t>
                </a:r>
                <a:r>
                  <a:rPr lang="cs-CZ" b="1" baseline="-250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= i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1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+ i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2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+ i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3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	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Tzn.: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𝑹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num>
                          <m:den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num>
                          <m:den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</m:s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num>
                          <m:den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												Pro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R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1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= R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 = R</a:t>
                </a:r>
                <a:r>
                  <a:rPr lang="cs-CZ" b="1" baseline="-25000" dirty="0" smtClean="0">
                    <a:solidFill>
                      <a:schemeClr val="tx1"/>
                    </a:solidFill>
                  </a:rPr>
                  <a:t>3 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= R 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platí:</a:t>
                </a:r>
              </a:p>
              <a:p>
                <a:pPr marL="0" indent="0">
                  <a:buNone/>
                </a:pPr>
                <a:r>
                  <a:rPr lang="cs-CZ" dirty="0">
                    <a:solidFill>
                      <a:schemeClr val="tx1"/>
                    </a:solidFill>
                  </a:rPr>
                  <a:t>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=−(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596900"/>
                <a:ext cx="10313988" cy="5651499"/>
              </a:xfrm>
              <a:blipFill rotWithShape="0">
                <a:blip r:embed="rId2"/>
                <a:stretch>
                  <a:fillRect l="-650" t="-64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312" y="1045649"/>
            <a:ext cx="5526582" cy="418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8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647700"/>
                <a:ext cx="10402888" cy="560069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Rozdílový zesilovač</a:t>
                </a: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												Analýzu rozdílového zesilovače lze 													jednoduše provést pomocí principu 													superpozice – uzemníme svorku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</a:rPr>
                  <a:t>A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a 													vypočteme výstupní napětí a poté 													provedeme to samé se svorkou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</a:rPr>
                  <a:t>B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. 													Vypočtené „příspěvky“ obou 															svorek sečteme a získáme:</a:t>
                </a:r>
              </a:p>
              <a:p>
                <a:pPr marL="0" indent="0">
                  <a:buNone/>
                </a:pPr>
                <a:r>
                  <a:rPr lang="cs-CZ" dirty="0">
                    <a:solidFill>
                      <a:schemeClr val="tx1"/>
                    </a:solidFill>
                  </a:rPr>
                  <a:t>	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										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𝑩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sub>
                    </m:sSub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b="1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647700"/>
                <a:ext cx="10402888" cy="5600699"/>
              </a:xfrm>
              <a:blipFill rotWithShape="0">
                <a:blip r:embed="rId2"/>
                <a:stretch>
                  <a:fillRect l="-644" t="-5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-204" t="-311" r="204" b="311"/>
          <a:stretch/>
        </p:blipFill>
        <p:spPr>
          <a:xfrm>
            <a:off x="1103313" y="966274"/>
            <a:ext cx="5449888" cy="3567383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4254500" y="3485906"/>
            <a:ext cx="698500" cy="5207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34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692332"/>
                <a:ext cx="10339751" cy="555606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Integrační zesilovač</a:t>
                </a:r>
              </a:p>
              <a:p>
                <a:pPr marL="0" indent="0">
                  <a:buNone/>
                </a:pP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den>
                    </m:f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  <m:d>
                          <m:d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𝒅𝒕</m:t>
                        </m:r>
                      </m:e>
                    </m:nary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den>
                    </m:f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𝒅𝒕</m:t>
                        </m:r>
                      </m:e>
                    </m:nary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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=−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𝑹𝑪</m:t>
                        </m:r>
                      </m:den>
                    </m:f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𝒊</m:t>
                            </m:r>
                          </m:sub>
                        </m:sSub>
                        <m:d>
                          <m:d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𝒕</m:t>
                            </m:r>
                          </m:e>
                        </m:d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𝒅𝒕</m:t>
                        </m:r>
                      </m:e>
                    </m:nary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−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(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𝒕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𝟎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dirty="0" smtClean="0">
                    <a:solidFill>
                      <a:schemeClr val="tx1"/>
                    </a:solidFill>
                  </a:rPr>
                  <a:t>u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0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(t = 0) symbolizuje napětí na výstupu při „spuštění“ integrátoru a RC je čas. </a:t>
                </a:r>
                <a:r>
                  <a:rPr lang="cs-CZ" dirty="0" err="1">
                    <a:solidFill>
                      <a:schemeClr val="tx1"/>
                    </a:solidFill>
                  </a:rPr>
                  <a:t>k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onst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.</a:t>
                </a:r>
                <a:endParaRPr lang="cs-CZ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692332"/>
                <a:ext cx="10339751" cy="5556068"/>
              </a:xfrm>
              <a:blipFill rotWithShape="0">
                <a:blip r:embed="rId2"/>
                <a:stretch>
                  <a:fillRect l="-649" t="-659" r="-2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311" y="1116247"/>
            <a:ext cx="4788037" cy="381088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318" y="1116247"/>
            <a:ext cx="3899919" cy="381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6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600892"/>
                <a:ext cx="10378939" cy="564750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Derivační článek</a:t>
                </a: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𝑪</m:t>
                            </m:r>
                          </m:sub>
                        </m:sSub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𝒅𝒕</m:t>
                        </m:r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𝒅𝒕</m:t>
                        </m:r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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=−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𝑹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𝑪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=−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𝑹𝑪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𝒅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𝒅𝒕</m:t>
                        </m:r>
                      </m:den>
                    </m:f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600892"/>
                <a:ext cx="10378939" cy="5647508"/>
              </a:xfrm>
              <a:blipFill rotWithShape="0">
                <a:blip r:embed="rId2"/>
                <a:stretch>
                  <a:fillRect l="-646" t="-6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312" y="1040534"/>
            <a:ext cx="4442884" cy="385803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4167051" y="4441371"/>
            <a:ext cx="509452" cy="457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488" y="1040534"/>
            <a:ext cx="3715805" cy="385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5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Zdroje</a:t>
            </a:r>
            <a:endParaRPr lang="cs-CZ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2052918"/>
            <a:ext cx="10199688" cy="4195481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GT-</a:t>
            </a:r>
            <a:r>
              <a:rPr lang="cs-CZ" dirty="0" err="1"/>
              <a:t>Tech</a:t>
            </a:r>
            <a:r>
              <a:rPr lang="cs-CZ" dirty="0"/>
              <a:t> CZ: Operační zesilovač - pokus. [online]. [cit. 2014-07-15]. Dostupné z: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www.gttech.cz/archives/2010/02/entry_1.html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Operační zesilovač - EA01. [online]. [cit. 2014-07-15]. Dostupné z: ea01.kvalitne.cz/</a:t>
            </a:r>
            <a:r>
              <a:rPr lang="cs-CZ" dirty="0" err="1"/>
              <a:t>elm</a:t>
            </a:r>
            <a:r>
              <a:rPr lang="cs-CZ" dirty="0"/>
              <a:t>/oz.doc 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OPERAČNÉ ZOSILŇOVAČE. [online]. [cit. 2014-07-15]. Dostupné z: </a:t>
            </a:r>
            <a:r>
              <a:rPr lang="cs-CZ" dirty="0">
                <a:hlinkClick r:id="rId3"/>
              </a:rPr>
              <a:t>http://alzat.szm.com/Zosil/Jednosmr/oz/oz.htm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Bajty kolem nás: </a:t>
            </a:r>
            <a:r>
              <a:rPr lang="cs-CZ" dirty="0" err="1"/>
              <a:t>MiniElektrikář</a:t>
            </a:r>
            <a:r>
              <a:rPr lang="cs-CZ" dirty="0"/>
              <a:t> 19. - Operační zesilovače. [online]. [cit. 2014-07-15]. Dostupné z: </a:t>
            </a:r>
            <a:r>
              <a:rPr lang="cs-CZ" dirty="0">
                <a:hlinkClick r:id="rId4"/>
              </a:rPr>
              <a:t>http://www.bajty.info/2012/04/minielektrikar-19-operacni-zesilovace.html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r>
              <a:rPr lang="it-IT" dirty="0"/>
              <a:t>Vlastnosti operačních zesilovačů. [online]. [cit. 2014-07-15]. Dostupné z: </a:t>
            </a:r>
            <a:r>
              <a:rPr lang="it-IT" dirty="0">
                <a:hlinkClick r:id="rId5"/>
              </a:rPr>
              <a:t>http://www.samoweb.wz.cz/elektronika/opzes1/opzes1.htm</a:t>
            </a:r>
            <a:r>
              <a:rPr lang="it-IT" dirty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24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1707"/>
          </a:xfrm>
        </p:spPr>
        <p:txBody>
          <a:bodyPr/>
          <a:lstStyle/>
          <a:p>
            <a:pPr algn="ctr"/>
            <a:r>
              <a:rPr lang="cs-CZ" sz="3200" b="1" u="sng" dirty="0" smtClean="0">
                <a:solidFill>
                  <a:schemeClr val="tx1"/>
                </a:solidFill>
              </a:rPr>
              <a:t>Vnitřní zapojení OZ</a:t>
            </a:r>
            <a:endParaRPr lang="cs-CZ" sz="3200" b="1" u="sng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5400000">
            <a:off x="4322479" y="2516607"/>
            <a:ext cx="10073668" cy="4893547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56664" y="-523775"/>
            <a:ext cx="5720699" cy="899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2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33400"/>
            <a:ext cx="10301288" cy="5714999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VŮJTEK, Milan. Aplikovaná elektronika pro aplikovanou fyziku: Druhy zpětné vazby. [online]. Olomouc: Univerzita Palackého [cit. 2014-07-18]. Dostupné z: fyzika.upol.cz/</a:t>
            </a:r>
            <a:r>
              <a:rPr lang="cs-CZ" dirty="0" err="1"/>
              <a:t>cs</a:t>
            </a:r>
            <a:r>
              <a:rPr lang="cs-CZ" dirty="0"/>
              <a:t>/</a:t>
            </a:r>
            <a:r>
              <a:rPr lang="cs-CZ" dirty="0" err="1"/>
              <a:t>system</a:t>
            </a:r>
            <a:r>
              <a:rPr lang="cs-CZ" dirty="0"/>
              <a:t>/</a:t>
            </a:r>
            <a:r>
              <a:rPr lang="cs-CZ" dirty="0" err="1"/>
              <a:t>files</a:t>
            </a:r>
            <a:r>
              <a:rPr lang="cs-CZ" dirty="0"/>
              <a:t>/</a:t>
            </a:r>
            <a:r>
              <a:rPr lang="cs-CZ" dirty="0" err="1"/>
              <a:t>download</a:t>
            </a:r>
            <a:r>
              <a:rPr lang="cs-CZ" dirty="0"/>
              <a:t>/</a:t>
            </a:r>
            <a:r>
              <a:rPr lang="cs-CZ" dirty="0" err="1"/>
              <a:t>vujtek</a:t>
            </a:r>
            <a:r>
              <a:rPr lang="cs-CZ" dirty="0"/>
              <a:t>/texty/apel.pdf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Operační zesilovače a jejich aplikace, parametry OZ. Vlastnosti lineárních operačních sítí a sítí s nelineární zpětnou vazbou: Základní zapojení OZ. [online]. [cit. 2014-07-18]. Dostupné z: www.bakal06.chytrak.cz/30---Operacni-zesilovace.pdf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27) Zapojení OZ – </a:t>
            </a:r>
            <a:r>
              <a:rPr lang="cs-CZ" dirty="0" err="1"/>
              <a:t>invertující</a:t>
            </a:r>
            <a:r>
              <a:rPr lang="cs-CZ" dirty="0"/>
              <a:t>, </a:t>
            </a:r>
            <a:r>
              <a:rPr lang="cs-CZ" dirty="0" err="1"/>
              <a:t>neinvertující</a:t>
            </a:r>
            <a:r>
              <a:rPr lang="cs-CZ" dirty="0"/>
              <a:t>, diferenciální, ... [online]. [cit. 2014-07-19]. Dostupné z: </a:t>
            </a:r>
            <a:r>
              <a:rPr lang="cs-CZ" dirty="0">
                <a:hlinkClick r:id="rId2"/>
              </a:rPr>
              <a:t>http://www.mylms.cz/text-27-zapojeni-oz-invertujici-neinvertujici-diferencialni/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Operační zesilovače. [online]. [cit. 2014-07-19]. Dostupné z: artemis.osu.cz/</a:t>
            </a:r>
            <a:r>
              <a:rPr lang="cs-CZ" dirty="0" err="1"/>
              <a:t>polpo</a:t>
            </a:r>
            <a:r>
              <a:rPr lang="cs-CZ" dirty="0"/>
              <a:t>/07/04a_Operacni_zesilovace.pdf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Proporcionální stupně s operačními zesilovači. [online]. [cit. 2014-07-20]. Dostupné z: </a:t>
            </a:r>
            <a:r>
              <a:rPr lang="cs-CZ" dirty="0">
                <a:hlinkClick r:id="rId3"/>
              </a:rPr>
              <a:t>http://www.samoweb.wz.cz/elektronika/opzes2/opzes2.htm</a:t>
            </a: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108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96900"/>
            <a:ext cx="10263188" cy="5651499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DOC. ING. VEDRAL, CSC., Josef. A3M38ZDS: Zpracování a digitalizace analogových signálů. [online]. [cit. 2014-07-20]. Dostupné z: measure.feld.cvut.cz/</a:t>
            </a:r>
            <a:r>
              <a:rPr lang="cs-CZ" dirty="0" err="1"/>
              <a:t>system</a:t>
            </a:r>
            <a:r>
              <a:rPr lang="cs-CZ" dirty="0"/>
              <a:t>/</a:t>
            </a:r>
            <a:r>
              <a:rPr lang="cs-CZ" dirty="0" err="1"/>
              <a:t>files</a:t>
            </a:r>
            <a:r>
              <a:rPr lang="cs-CZ" dirty="0"/>
              <a:t>/</a:t>
            </a:r>
            <a:r>
              <a:rPr lang="cs-CZ" dirty="0" err="1"/>
              <a:t>files</a:t>
            </a:r>
            <a:r>
              <a:rPr lang="cs-CZ" dirty="0"/>
              <a:t>/.../</a:t>
            </a:r>
            <a:r>
              <a:rPr lang="cs-CZ" dirty="0" smtClean="0"/>
              <a:t>A3M38ZDS_1.3%5B1%5D.pdf</a:t>
            </a:r>
          </a:p>
          <a:p>
            <a:pPr marL="0" indent="0">
              <a:buNone/>
            </a:pPr>
            <a:r>
              <a:rPr lang="cs-CZ" dirty="0"/>
              <a:t>Elektrotechnická měření - koren.kvalitne.cz. [online]. [cit. 2014-07-20]. Dostupné z: Elektrotechnická měření - koren.kvalitne.cz koren.kvalitne.cz/</a:t>
            </a:r>
            <a:r>
              <a:rPr lang="cs-CZ" dirty="0" err="1"/>
              <a:t>mereni</a:t>
            </a:r>
            <a:r>
              <a:rPr lang="cs-CZ" dirty="0"/>
              <a:t>/13.doc 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BC. HRUBOŠ, Zdeněk. </a:t>
            </a:r>
            <a:r>
              <a:rPr lang="cs-CZ" i="1" dirty="0"/>
              <a:t>Laboratorní přípravek s analogovou výpočetní jednotkou AD538</a:t>
            </a:r>
            <a:r>
              <a:rPr lang="cs-CZ" dirty="0"/>
              <a:t>. Brno, 2009. Dostupné z: https://www.vutbr.cz. Diplomová práce. VUT Brno. Vedoucí práce Ing. Jiří Petržela, PhD. </a:t>
            </a:r>
          </a:p>
        </p:txBody>
      </p:sp>
    </p:spTree>
    <p:extLst>
      <p:ext uri="{BB962C8B-B14F-4D97-AF65-F5344CB8AC3E}">
        <p14:creationId xmlns:p14="http://schemas.microsoft.com/office/powerpoint/2010/main" val="21106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609600"/>
            <a:ext cx="10313988" cy="563879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Funkce jednotlivých částí obvodu jsou následující: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Vstupní rozdílový zesilovač </a:t>
            </a:r>
            <a:r>
              <a:rPr lang="cs-CZ" dirty="0" smtClean="0"/>
              <a:t>– zesiluje rozdílové napětí </a:t>
            </a:r>
            <a:r>
              <a:rPr lang="cs-CZ" dirty="0" err="1" smtClean="0"/>
              <a:t>u</a:t>
            </a:r>
            <a:r>
              <a:rPr lang="cs-CZ" baseline="-25000" dirty="0" err="1" smtClean="0"/>
              <a:t>d</a:t>
            </a:r>
            <a:r>
              <a:rPr lang="cs-CZ" dirty="0" smtClean="0"/>
              <a:t> přibližně 10</a:t>
            </a:r>
            <a:r>
              <a:rPr lang="cs-CZ" baseline="30000" dirty="0" smtClean="0"/>
              <a:t>3</a:t>
            </a:r>
            <a:r>
              <a:rPr lang="cs-CZ" dirty="0" smtClean="0"/>
              <a:t> až 10</a:t>
            </a:r>
            <a:r>
              <a:rPr lang="cs-CZ" baseline="30000" dirty="0" smtClean="0"/>
              <a:t>4</a:t>
            </a:r>
            <a:r>
              <a:rPr lang="cs-CZ" dirty="0" smtClean="0"/>
              <a:t> krát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Druhý stupeň – </a:t>
            </a:r>
            <a:r>
              <a:rPr lang="cs-CZ" dirty="0" smtClean="0"/>
              <a:t>tranzistory T5</a:t>
            </a:r>
            <a:r>
              <a:rPr lang="cs-CZ" baseline="-25000" dirty="0" smtClean="0"/>
              <a:t>A</a:t>
            </a:r>
            <a:r>
              <a:rPr lang="cs-CZ" dirty="0" smtClean="0"/>
              <a:t> a T5</a:t>
            </a:r>
            <a:r>
              <a:rPr lang="cs-CZ" baseline="-25000" dirty="0" smtClean="0"/>
              <a:t>B</a:t>
            </a:r>
            <a:r>
              <a:rPr lang="cs-CZ" dirty="0" smtClean="0"/>
              <a:t> jsou zapojeny v tzv. </a:t>
            </a:r>
            <a:r>
              <a:rPr lang="cs-CZ" dirty="0" err="1" smtClean="0"/>
              <a:t>Darlingtonově</a:t>
            </a:r>
            <a:r>
              <a:rPr lang="cs-CZ" dirty="0" smtClean="0"/>
              <a:t> zapojení. Toto zapojení má malý vstupní proud a neovlivňuje vlastnosti předcházejícího rozdílového zesilovače. Zesílení obou tranzistorů se násobí a tento stupeň poskytuje napěťové zesílení 100 – 300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Výstupní stupeň</a:t>
            </a:r>
            <a:r>
              <a:rPr lang="cs-CZ" dirty="0" smtClean="0"/>
              <a:t> – realizován komplementárním emitorovým sledovačem, jehož napěťové zesílení je skoro 1 a který odděluje zátěž od předchozích stupňů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Kapacita </a:t>
            </a:r>
            <a:r>
              <a:rPr lang="cs-CZ" b="1" dirty="0" err="1" smtClean="0"/>
              <a:t>C</a:t>
            </a:r>
            <a:r>
              <a:rPr lang="cs-CZ" b="1" baseline="-25000" dirty="0" err="1" smtClean="0"/>
              <a:t>k</a:t>
            </a:r>
            <a:r>
              <a:rPr lang="cs-CZ" b="1" dirty="0" smtClean="0"/>
              <a:t> – </a:t>
            </a:r>
            <a:r>
              <a:rPr lang="cs-CZ" dirty="0" smtClean="0"/>
              <a:t>zlepšuje frekvenční stabilitu zapojení a omezuje zákmity na výstupu. Její zvětšení má však za následek snížení rychlosti přeběhu výstupního napětí a tedy celkově horší dynamické vlastnosti daného OZ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1099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64882"/>
          </a:xfrm>
        </p:spPr>
        <p:txBody>
          <a:bodyPr/>
          <a:lstStyle/>
          <a:p>
            <a:pPr algn="ctr"/>
            <a:r>
              <a:rPr lang="cs-CZ" sz="3200" b="1" u="sng" dirty="0" smtClean="0"/>
              <a:t>Schématická značka s označenými vývody</a:t>
            </a:r>
            <a:endParaRPr lang="cs-CZ" sz="3200" b="1" u="sng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720147"/>
              </p:ext>
            </p:extLst>
          </p:nvPr>
        </p:nvGraphicFramePr>
        <p:xfrm>
          <a:off x="6653135" y="1753944"/>
          <a:ext cx="4510164" cy="4402820"/>
        </p:xfrm>
        <a:graphic>
          <a:graphicData uri="http://schemas.openxmlformats.org/drawingml/2006/table">
            <a:tbl>
              <a:tblPr/>
              <a:tblGrid>
                <a:gridCol w="10466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53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73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17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89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51851">
                <a:tc>
                  <a:txBody>
                    <a:bodyPr/>
                    <a:lstStyle/>
                    <a:p>
                      <a:pPr algn="ctr"/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300" b="1" u="sng" dirty="0" smtClean="0"/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1" u="sng" dirty="0" smtClean="0"/>
                        <a:t>IDEÁLNÍ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300" b="1" u="sng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300" b="1" u="sng" dirty="0" smtClean="0"/>
                        <a:t>REÁLNÝ</a:t>
                      </a:r>
                      <a:endParaRPr lang="cs-CZ" sz="1300" b="1" dirty="0"/>
                    </a:p>
                  </a:txBody>
                  <a:tcPr marL="64550" marR="64550" marT="32275" marB="322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sz="1300" b="1"/>
                    </a:p>
                  </a:txBody>
                  <a:tcPr marL="64550" marR="64550" marT="32275" marB="322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5502">
                <a:tc>
                  <a:txBody>
                    <a:bodyPr/>
                    <a:lstStyle/>
                    <a:p>
                      <a:r>
                        <a:rPr lang="cs-CZ" sz="1300" b="1" dirty="0" smtClean="0"/>
                        <a:t>Vstupní</a:t>
                      </a:r>
                      <a:r>
                        <a:rPr lang="cs-CZ" sz="1300" b="1" baseline="0" dirty="0" smtClean="0"/>
                        <a:t> </a:t>
                      </a:r>
                      <a:r>
                        <a:rPr lang="cs-CZ" sz="1300" b="1" dirty="0" smtClean="0"/>
                        <a:t>odpor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/>
                        <a:t>R</a:t>
                      </a:r>
                      <a:r>
                        <a:rPr lang="cs-CZ" sz="1300" b="1" baseline="-25000" dirty="0"/>
                        <a:t>VST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 dirty="0" smtClean="0">
                          <a:latin typeface="Symbol" panose="05050102010706020507" pitchFamily="18" charset="2"/>
                          <a:sym typeface="Symbol" panose="05050102010706020507" pitchFamily="18" charset="2"/>
                        </a:rPr>
                        <a:t></a:t>
                      </a:r>
                      <a:r>
                        <a:rPr lang="cs-CZ" sz="1300" b="1" dirty="0" smtClean="0"/>
                        <a:t> 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/>
                        <a:t>10</a:t>
                      </a:r>
                      <a:r>
                        <a:rPr lang="cs-CZ" sz="1300" b="1" baseline="30000" dirty="0"/>
                        <a:t>6</a:t>
                      </a:r>
                      <a:r>
                        <a:rPr lang="cs-CZ" sz="1300" b="1" dirty="0"/>
                        <a:t> ÷ 10</a:t>
                      </a:r>
                      <a:r>
                        <a:rPr lang="cs-CZ" sz="1300" b="1" baseline="30000" dirty="0"/>
                        <a:t>8</a:t>
                      </a:r>
                      <a:r>
                        <a:rPr lang="cs-CZ" sz="1300" b="1" dirty="0"/>
                        <a:t> 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 dirty="0"/>
                        <a:t>[</a:t>
                      </a:r>
                      <a:r>
                        <a:rPr lang="cs-CZ" sz="1300" b="1" dirty="0">
                          <a:latin typeface="Symbol" panose="05050102010706020507" pitchFamily="18" charset="2"/>
                        </a:rPr>
                        <a:t>W</a:t>
                      </a:r>
                      <a:r>
                        <a:rPr lang="cs-CZ" sz="1300" b="1" dirty="0"/>
                        <a:t>]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5502">
                <a:tc>
                  <a:txBody>
                    <a:bodyPr/>
                    <a:lstStyle/>
                    <a:p>
                      <a:r>
                        <a:rPr lang="cs-CZ" sz="1300" b="1" dirty="0" smtClean="0"/>
                        <a:t>Výstupní</a:t>
                      </a:r>
                      <a:r>
                        <a:rPr lang="cs-CZ" sz="1300" b="1" baseline="0" dirty="0" smtClean="0"/>
                        <a:t> </a:t>
                      </a:r>
                      <a:r>
                        <a:rPr lang="cs-CZ" sz="1300" b="1" dirty="0" smtClean="0"/>
                        <a:t>odpor 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/>
                        <a:t>R</a:t>
                      </a:r>
                      <a:r>
                        <a:rPr lang="cs-CZ" sz="1300" b="1" baseline="-25000" dirty="0"/>
                        <a:t>VÝST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/>
                        <a:t>0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/>
                        <a:t>10</a:t>
                      </a:r>
                      <a:r>
                        <a:rPr lang="cs-CZ" sz="1300" b="1" baseline="30000"/>
                        <a:t>1</a:t>
                      </a:r>
                      <a:r>
                        <a:rPr lang="cs-CZ" sz="1300" b="1"/>
                        <a:t> ÷ 10</a:t>
                      </a:r>
                      <a:r>
                        <a:rPr lang="cs-CZ" sz="1300" b="1" baseline="30000"/>
                        <a:t>2</a:t>
                      </a:r>
                      <a:r>
                        <a:rPr lang="cs-CZ" sz="1300" b="1"/>
                        <a:t> 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/>
                        <a:t>[</a:t>
                      </a:r>
                      <a:r>
                        <a:rPr lang="cs-CZ" sz="1300" b="1">
                          <a:latin typeface="Symbol" panose="05050102010706020507" pitchFamily="18" charset="2"/>
                        </a:rPr>
                        <a:t>W</a:t>
                      </a:r>
                      <a:r>
                        <a:rPr lang="cs-CZ" sz="1300" b="1"/>
                        <a:t>]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26453">
                <a:tc>
                  <a:txBody>
                    <a:bodyPr/>
                    <a:lstStyle/>
                    <a:p>
                      <a:r>
                        <a:rPr lang="cs-CZ" sz="1300" b="1" dirty="0" smtClean="0"/>
                        <a:t>Napěťové zesílení </a:t>
                      </a:r>
                      <a:r>
                        <a:rPr lang="cs-CZ" sz="1300" b="1" dirty="0"/>
                        <a:t>naprázdno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 err="1"/>
                        <a:t>A</a:t>
                      </a:r>
                      <a:r>
                        <a:rPr lang="cs-CZ" sz="1300" b="1" baseline="-25000" dirty="0" err="1"/>
                        <a:t>Uo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 dirty="0" smtClean="0">
                          <a:latin typeface="Symbol" panose="05050102010706020507" pitchFamily="18" charset="2"/>
                          <a:sym typeface="Symbol" panose="05050102010706020507" pitchFamily="18" charset="2"/>
                        </a:rPr>
                        <a:t>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/>
                        <a:t>10</a:t>
                      </a:r>
                      <a:r>
                        <a:rPr lang="cs-CZ" sz="1300" b="1" baseline="30000" dirty="0"/>
                        <a:t>4</a:t>
                      </a:r>
                      <a:r>
                        <a:rPr lang="cs-CZ" sz="1300" b="1" dirty="0"/>
                        <a:t> ÷ 10</a:t>
                      </a:r>
                      <a:r>
                        <a:rPr lang="cs-CZ" sz="1300" b="1" baseline="30000" dirty="0"/>
                        <a:t>6</a:t>
                      </a:r>
                      <a:r>
                        <a:rPr lang="cs-CZ" sz="1300" b="1" dirty="0"/>
                        <a:t> 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/>
                        <a:t>[-]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26453">
                <a:tc>
                  <a:txBody>
                    <a:bodyPr/>
                    <a:lstStyle/>
                    <a:p>
                      <a:r>
                        <a:rPr lang="cs-CZ" sz="1300" b="1" dirty="0" smtClean="0"/>
                        <a:t>Vstupní</a:t>
                      </a:r>
                      <a:r>
                        <a:rPr lang="cs-CZ" sz="1300" b="1" baseline="0" dirty="0" smtClean="0"/>
                        <a:t> </a:t>
                      </a:r>
                      <a:r>
                        <a:rPr lang="cs-CZ" sz="1300" b="1" dirty="0" smtClean="0"/>
                        <a:t>diferenční napětí</a:t>
                      </a:r>
                      <a:endParaRPr lang="cs-CZ" sz="1300" b="1" dirty="0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/>
                        <a:t>U</a:t>
                      </a:r>
                      <a:r>
                        <a:rPr lang="cs-CZ" sz="1300" b="1" baseline="-25000"/>
                        <a:t>d</a:t>
                      </a:r>
                      <a:endParaRPr lang="cs-CZ" sz="1300" b="1"/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/>
                        <a:t>0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sz="1300" b="1" dirty="0"/>
                        <a:t>0,1 ÷ 0,2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300" b="1" dirty="0"/>
                        <a:t>[</a:t>
                      </a:r>
                      <a:r>
                        <a:rPr lang="cs-CZ" sz="1300" b="1" dirty="0" err="1"/>
                        <a:t>mV</a:t>
                      </a:r>
                      <a:r>
                        <a:rPr lang="cs-CZ" sz="1300" b="1" dirty="0"/>
                        <a:t>]</a:t>
                      </a:r>
                    </a:p>
                  </a:txBody>
                  <a:tcPr marL="64550" marR="64550" marT="32275" marB="32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57" y="1765556"/>
            <a:ext cx="6171743" cy="3450176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2514600" y="5430856"/>
            <a:ext cx="2045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err="1" smtClean="0"/>
              <a:t>U</a:t>
            </a:r>
            <a:r>
              <a:rPr lang="cs-CZ" sz="2800" b="1" baseline="-25000" dirty="0" err="1" smtClean="0"/>
              <a:t>d</a:t>
            </a:r>
            <a:r>
              <a:rPr lang="cs-CZ" sz="2800" b="1" dirty="0" smtClean="0"/>
              <a:t> = U</a:t>
            </a:r>
            <a:r>
              <a:rPr lang="cs-CZ" sz="2800" b="1" baseline="-25000" dirty="0" smtClean="0"/>
              <a:t>+</a:t>
            </a:r>
            <a:r>
              <a:rPr lang="cs-CZ" sz="2800" b="1" dirty="0" smtClean="0"/>
              <a:t> - U</a:t>
            </a:r>
            <a:r>
              <a:rPr lang="cs-CZ" sz="2800" b="1" baseline="-25000" dirty="0" smtClean="0"/>
              <a:t>-</a:t>
            </a:r>
            <a:endParaRPr lang="cs-CZ" sz="2800" b="1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553200" y="6083300"/>
            <a:ext cx="4413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Parametry ideálního a skutečného OZ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719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83751"/>
          </a:xfrm>
        </p:spPr>
        <p:txBody>
          <a:bodyPr/>
          <a:lstStyle/>
          <a:p>
            <a:pPr algn="ctr"/>
            <a:r>
              <a:rPr lang="cs-CZ" sz="3200" b="1" u="sng" dirty="0" smtClean="0"/>
              <a:t>Parametry operačního zesilovače</a:t>
            </a:r>
            <a:endParaRPr lang="cs-CZ" sz="3200" b="1" u="sn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1136470"/>
                <a:ext cx="10326688" cy="511193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Operační zesilovače jsou zesilovače určené pro zapojení se zápornou zpětnou vazbou. Vlastnosti obvodu s OZ mají být dané pouze charakterem ZV a nemají být ovlivněny vlastnostmi samotného OZ. Proto jsou na OZ kladeny zvláštní požadavky a mají typické parametry.</a:t>
                </a:r>
              </a:p>
              <a:p>
                <a:pPr marL="0" indent="0">
                  <a:buNone/>
                </a:pPr>
                <a:r>
                  <a:rPr lang="cs-CZ" b="1" u="sng" dirty="0" smtClean="0">
                    <a:solidFill>
                      <a:schemeClr val="tx1"/>
                    </a:solidFill>
                  </a:rPr>
                  <a:t>Zesílení</a:t>
                </a:r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Platí: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𝒁𝑽</m:t>
                            </m:r>
                          </m:sub>
                        </m:sSub>
                      </m:e>
                    </m:d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den>
                        </m:f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 smtClean="0">
                    <a:solidFill>
                      <a:schemeClr val="tx1"/>
                    </a:solidFill>
                  </a:rPr>
                  <a:t>										</a:t>
                </a: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	Poté: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cs-CZ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𝑨</m:t>
                        </m:r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</m:den>
                        </m:f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								</a:t>
                </a:r>
                <a:r>
                  <a:rPr lang="cs-CZ" b="1" dirty="0">
                    <a:solidFill>
                      <a:schemeClr val="tx1"/>
                    </a:solidFill>
                  </a:rPr>
                  <a:t>	</a:t>
                </a:r>
                <a:r>
                  <a:rPr lang="cs-CZ" b="1" dirty="0" smtClean="0">
                    <a:solidFill>
                      <a:schemeClr val="tx1"/>
                    </a:solidFill>
                  </a:rPr>
                  <a:t>Ideální zesílení A </a:t>
                </a: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   přenos uzavřené 											smyčky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𝜷</m:t>
                        </m:r>
                      </m:den>
                    </m:f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. </a:t>
                </a:r>
                <a:r>
                  <a:rPr lang="cs-CZ" b="1" u="sng" dirty="0">
                    <a:solidFill>
                      <a:schemeClr val="tx1"/>
                    </a:solidFill>
                  </a:rPr>
                  <a:t>A </a:t>
                </a:r>
                <a:r>
                  <a:rPr lang="cs-CZ" b="1" u="sng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 </a:t>
                </a:r>
                <a:r>
                  <a:rPr lang="cs-CZ" b="1" u="sng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, pokud </a:t>
                </a:r>
                <a:r>
                  <a:rPr lang="cs-CZ" b="1" u="sng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="1" u="sng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d</a:t>
                </a:r>
                <a:r>
                  <a:rPr lang="cs-CZ" b="1" u="sng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 0</a:t>
                </a: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.</a:t>
                </a:r>
                <a:endParaRPr lang="cs-CZ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1136470"/>
                <a:ext cx="10326688" cy="5111930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76" y="2975474"/>
            <a:ext cx="4226923" cy="293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52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91200"/>
            <a:ext cx="10287499" cy="5686696"/>
          </a:xfrm>
        </p:spPr>
        <p:txBody>
          <a:bodyPr/>
          <a:lstStyle/>
          <a:p>
            <a:pPr marL="0" indent="0">
              <a:buNone/>
            </a:pPr>
            <a:r>
              <a:rPr lang="cs-CZ" b="1" u="sng" dirty="0" smtClean="0"/>
              <a:t>Napájení operačních zesilovačů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						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				</a:t>
            </a:r>
            <a:r>
              <a:rPr lang="cs-CZ" b="1" dirty="0" smtClean="0"/>
              <a:t>Klasické </a:t>
            </a:r>
            <a:r>
              <a:rPr lang="cs-CZ" b="1" dirty="0"/>
              <a:t>napájení operačních zesilovačů je </a:t>
            </a:r>
            <a:r>
              <a:rPr lang="cs-CZ" b="1" dirty="0" smtClean="0"/>
              <a:t>											</a:t>
            </a:r>
            <a:r>
              <a:rPr lang="cs-CZ" b="1" dirty="0" smtClean="0"/>
              <a:t>	symetrické </a:t>
            </a:r>
            <a:r>
              <a:rPr lang="cs-CZ" b="1" dirty="0"/>
              <a:t>dvojí polarity (typicky ±15V), dvěma </a:t>
            </a:r>
            <a:r>
              <a:rPr lang="cs-CZ" b="1" dirty="0" smtClean="0"/>
              <a:t>										</a:t>
            </a:r>
            <a:r>
              <a:rPr lang="cs-CZ" b="1" dirty="0" smtClean="0"/>
              <a:t>	zdroji </a:t>
            </a:r>
            <a:r>
              <a:rPr lang="cs-CZ" b="1" dirty="0"/>
              <a:t>napětí. Jejich společná svorka představuje tzv. </a:t>
            </a:r>
            <a:r>
              <a:rPr lang="cs-CZ" b="1" dirty="0" smtClean="0"/>
              <a:t>								</a:t>
            </a:r>
            <a:r>
              <a:rPr lang="cs-CZ" b="1" dirty="0" smtClean="0"/>
              <a:t>		operační </a:t>
            </a:r>
            <a:r>
              <a:rPr lang="cs-CZ" b="1" dirty="0"/>
              <a:t>zem, která je referenčním uzlem pro </a:t>
            </a:r>
            <a:r>
              <a:rPr lang="cs-CZ" b="1" dirty="0" smtClean="0"/>
              <a:t>										</a:t>
            </a:r>
            <a:r>
              <a:rPr lang="cs-CZ" b="1" dirty="0" smtClean="0"/>
              <a:t>	operační </a:t>
            </a:r>
            <a:r>
              <a:rPr lang="cs-CZ" b="1" dirty="0"/>
              <a:t>napětí vstupů a výstupů operačních </a:t>
            </a:r>
            <a:r>
              <a:rPr lang="cs-CZ" b="1" dirty="0" smtClean="0"/>
              <a:t>										</a:t>
            </a:r>
            <a:r>
              <a:rPr lang="cs-CZ" b="1" dirty="0" smtClean="0"/>
              <a:t>	zesilovačů</a:t>
            </a:r>
            <a:r>
              <a:rPr lang="cs-CZ" b="1" dirty="0" smtClean="0"/>
              <a:t>.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b="1" dirty="0"/>
              <a:t>	</a:t>
            </a:r>
            <a:r>
              <a:rPr lang="cs-CZ" b="1" dirty="0" smtClean="0"/>
              <a:t>							Moderní </a:t>
            </a:r>
            <a:r>
              <a:rPr lang="cs-CZ" b="1" dirty="0"/>
              <a:t>operační zesilovače mohou pracovat i </a:t>
            </a:r>
            <a:r>
              <a:rPr lang="cs-CZ" b="1" dirty="0" smtClean="0"/>
              <a:t>										</a:t>
            </a:r>
            <a:r>
              <a:rPr lang="cs-CZ" b="1" dirty="0" smtClean="0"/>
              <a:t>	s</a:t>
            </a:r>
            <a:r>
              <a:rPr lang="cs-CZ" b="1" dirty="0"/>
              <a:t> </a:t>
            </a:r>
            <a:r>
              <a:rPr lang="cs-CZ" b="1" dirty="0" smtClean="0"/>
              <a:t>malým </a:t>
            </a:r>
            <a:r>
              <a:rPr lang="cs-CZ" b="1" dirty="0"/>
              <a:t>napájecím napětím (5V), protože mají </a:t>
            </a:r>
            <a:r>
              <a:rPr lang="cs-CZ" b="1" dirty="0" smtClean="0"/>
              <a:t>										</a:t>
            </a:r>
            <a:r>
              <a:rPr lang="cs-CZ" b="1" dirty="0" smtClean="0"/>
              <a:t>	nízká </a:t>
            </a:r>
            <a:r>
              <a:rPr lang="cs-CZ" b="1" dirty="0"/>
              <a:t>saturační napětí. Lze je napájet nesymetricky, </a:t>
            </a:r>
            <a:r>
              <a:rPr lang="cs-CZ" b="1" dirty="0" smtClean="0"/>
              <a:t>									</a:t>
            </a:r>
            <a:r>
              <a:rPr lang="cs-CZ" b="1" dirty="0" smtClean="0"/>
              <a:t>	jedním </a:t>
            </a:r>
            <a:r>
              <a:rPr lang="cs-CZ" b="1" dirty="0"/>
              <a:t>napětím proti zemi, zem může být společná i </a:t>
            </a:r>
            <a:r>
              <a:rPr lang="cs-CZ" b="1" dirty="0" smtClean="0"/>
              <a:t>								</a:t>
            </a:r>
            <a:r>
              <a:rPr lang="cs-CZ" b="1" dirty="0" smtClean="0"/>
              <a:t>		pro </a:t>
            </a:r>
            <a:r>
              <a:rPr lang="cs-CZ" b="1" dirty="0"/>
              <a:t>výkonové prvky.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59" y="1155129"/>
            <a:ext cx="3323952" cy="269706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59" y="3971640"/>
            <a:ext cx="3323952" cy="218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2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61704"/>
            <a:ext cx="10418128" cy="5686696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>
                <a:solidFill>
                  <a:schemeClr val="tx1"/>
                </a:solidFill>
                <a:effectLst/>
              </a:rPr>
              <a:t>Podmínky pro výpočet obvodů s OZ:</a:t>
            </a:r>
          </a:p>
          <a:p>
            <a:pPr marL="0" indent="0">
              <a:buNone/>
            </a:pPr>
            <a:endParaRPr lang="cs-CZ" b="1" dirty="0">
              <a:solidFill>
                <a:schemeClr val="tx1"/>
              </a:solidFill>
              <a:effectLst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>
                <a:solidFill>
                  <a:schemeClr val="tx1"/>
                </a:solidFill>
                <a:effectLst/>
              </a:rPr>
              <a:t>Tzv. virtuální nula – </a:t>
            </a:r>
            <a:r>
              <a:rPr lang="cs-CZ" b="1" dirty="0" err="1" smtClean="0">
                <a:solidFill>
                  <a:schemeClr val="tx1"/>
                </a:solidFill>
                <a:effectLst/>
              </a:rPr>
              <a:t>u</a:t>
            </a:r>
            <a:r>
              <a:rPr lang="cs-CZ" b="1" baseline="-25000" dirty="0" err="1" smtClean="0">
                <a:solidFill>
                  <a:schemeClr val="tx1"/>
                </a:solidFill>
                <a:effectLst/>
              </a:rPr>
              <a:t>d</a:t>
            </a:r>
            <a:r>
              <a:rPr lang="cs-CZ" b="1" dirty="0" smtClean="0">
                <a:solidFill>
                  <a:schemeClr val="tx1"/>
                </a:solidFill>
                <a:effectLst/>
              </a:rPr>
              <a:t> = 0</a:t>
            </a:r>
            <a:r>
              <a:rPr lang="cs-CZ" b="1" dirty="0">
                <a:solidFill>
                  <a:schemeClr val="tx1"/>
                </a:solidFill>
                <a:effectLst/>
              </a:rPr>
              <a:t> </a:t>
            </a:r>
            <a:r>
              <a:rPr lang="cs-CZ" b="1" dirty="0" smtClean="0">
                <a:solidFill>
                  <a:schemeClr val="tx1"/>
                </a:solidFill>
                <a:effectLst/>
                <a:sym typeface="Symbol" panose="05050102010706020507" pitchFamily="18" charset="2"/>
              </a:rPr>
              <a:t> U</a:t>
            </a:r>
            <a:r>
              <a:rPr lang="cs-CZ" b="1" baseline="-25000" dirty="0" smtClean="0">
                <a:solidFill>
                  <a:schemeClr val="tx1"/>
                </a:solidFill>
                <a:effectLst/>
                <a:sym typeface="Symbol" panose="05050102010706020507" pitchFamily="18" charset="2"/>
              </a:rPr>
              <a:t>+</a:t>
            </a:r>
            <a:r>
              <a:rPr lang="cs-CZ" b="1" dirty="0" smtClean="0">
                <a:solidFill>
                  <a:schemeClr val="tx1"/>
                </a:solidFill>
                <a:effectLst/>
                <a:sym typeface="Symbol" panose="05050102010706020507" pitchFamily="18" charset="2"/>
              </a:rPr>
              <a:t> = U</a:t>
            </a:r>
            <a:r>
              <a:rPr lang="cs-CZ" b="1" baseline="-25000" dirty="0" smtClean="0">
                <a:solidFill>
                  <a:schemeClr val="tx1"/>
                </a:solidFill>
                <a:effectLst/>
                <a:sym typeface="Symbol" panose="05050102010706020507" pitchFamily="18" charset="2"/>
              </a:rPr>
              <a:t>-</a:t>
            </a:r>
            <a:endParaRPr lang="cs-CZ" b="1" dirty="0" smtClean="0">
              <a:solidFill>
                <a:schemeClr val="tx1"/>
              </a:solidFill>
              <a:effectLst/>
              <a:sym typeface="Symbol" panose="05050102010706020507" pitchFamily="18" charset="2"/>
            </a:endParaRPr>
          </a:p>
          <a:p>
            <a:pPr marL="457200" indent="-457200">
              <a:buFont typeface="+mj-lt"/>
              <a:buAutoNum type="arabicPeriod"/>
            </a:pPr>
            <a:endParaRPr lang="cs-CZ" b="1" dirty="0">
              <a:solidFill>
                <a:schemeClr val="tx1"/>
              </a:solidFill>
              <a:effectLst/>
              <a:sym typeface="Symbol" panose="05050102010706020507" pitchFamily="18" charset="2"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>
                <a:solidFill>
                  <a:schemeClr val="tx1"/>
                </a:solidFill>
                <a:effectLst/>
                <a:sym typeface="Symbol" panose="05050102010706020507" pitchFamily="18" charset="2"/>
              </a:rPr>
              <a:t>Do vstupů OZ neteče žádný proud</a:t>
            </a:r>
            <a:endParaRPr lang="cs-CZ" b="1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0517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44562"/>
          </a:xfrm>
        </p:spPr>
        <p:txBody>
          <a:bodyPr/>
          <a:lstStyle/>
          <a:p>
            <a:pPr algn="ctr"/>
            <a:r>
              <a:rPr lang="cs-CZ" sz="3200" b="1" u="sng" dirty="0" smtClean="0"/>
              <a:t>Omezující parametry reálného OZ</a:t>
            </a:r>
            <a:endParaRPr lang="cs-CZ" sz="3200" b="1" u="sn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1097280"/>
                <a:ext cx="10339751" cy="5151119"/>
              </a:xfrm>
            </p:spPr>
            <p:txBody>
              <a:bodyPr/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 smtClean="0"/>
                  <a:t>Rychlost přeběhu S (</a:t>
                </a:r>
                <a:r>
                  <a:rPr lang="cs-CZ" b="1" dirty="0" err="1" smtClean="0"/>
                  <a:t>Sleew</a:t>
                </a:r>
                <a:r>
                  <a:rPr lang="cs-CZ" b="1" dirty="0" smtClean="0"/>
                  <a:t> </a:t>
                </a:r>
                <a:r>
                  <a:rPr lang="cs-CZ" b="1" dirty="0" err="1"/>
                  <a:t>R</a:t>
                </a:r>
                <a:r>
                  <a:rPr lang="cs-CZ" b="1" dirty="0" err="1" smtClean="0"/>
                  <a:t>ate</a:t>
                </a:r>
                <a:r>
                  <a:rPr lang="cs-CZ" b="1" dirty="0" smtClean="0"/>
                  <a:t>)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/>
                  <a:t>Rychlost přeběhu je maximální rychlost změny výstupního napětí operačního </a:t>
                </a:r>
                <a:r>
                  <a:rPr lang="cs-CZ" b="1" dirty="0" smtClean="0"/>
                  <a:t>zesilovače	</a:t>
                </a:r>
                <a14:m>
                  <m:oMath xmlns:m="http://schemas.openxmlformats.org/officeDocument/2006/math"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𝑺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𝒗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ý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𝒔𝒕</m:t>
                            </m:r>
                          </m:sub>
                        </m:sSub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𝒕</m:t>
                        </m:r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num>
                          <m:den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𝝁</m:t>
                            </m:r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𝒔</m:t>
                            </m:r>
                          </m:den>
                        </m:f>
                      </m:e>
                    </m:d>
                  </m:oMath>
                </a14:m>
                <a:endParaRPr lang="cs-CZ" b="1" dirty="0" smtClean="0"/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/>
                  <a:t>Pro běžné operační zesilovače je S = 0,2 až 20, </a:t>
                </a:r>
                <a:r>
                  <a:rPr lang="cs-CZ" b="1" dirty="0" smtClean="0"/>
                  <a:t>speciální </a:t>
                </a:r>
                <a:r>
                  <a:rPr lang="cs-CZ" b="1" dirty="0"/>
                  <a:t>S = 100 až </a:t>
                </a:r>
                <a:r>
                  <a:rPr lang="cs-CZ" b="1" dirty="0" smtClean="0"/>
                  <a:t>2500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 smtClean="0"/>
                  <a:t>Vstupní klidové proudy OZ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/>
                  <a:t>Do vstupů skutečného operačního zesilovače tečou klidové proudy I</a:t>
                </a:r>
                <a:r>
                  <a:rPr lang="cs-CZ" b="1" baseline="-25000" dirty="0"/>
                  <a:t>B+</a:t>
                </a:r>
                <a:r>
                  <a:rPr lang="cs-CZ" b="1" dirty="0"/>
                  <a:t> a I</a:t>
                </a:r>
                <a:r>
                  <a:rPr lang="cs-CZ" b="1" baseline="-25000" dirty="0"/>
                  <a:t>B- </a:t>
                </a:r>
                <a:r>
                  <a:rPr lang="cs-CZ" b="1" dirty="0"/>
                  <a:t>. Jejich velikost pro bipolární zesilovače je 0,01 až 1 </a:t>
                </a:r>
                <a:r>
                  <a:rPr lang="cs-CZ" b="1" dirty="0" smtClean="0">
                    <a:sym typeface="Symbol" panose="05050102010706020507" pitchFamily="18" charset="2"/>
                  </a:rPr>
                  <a:t>A</a:t>
                </a:r>
                <a:r>
                  <a:rPr lang="cs-CZ" b="1" dirty="0" smtClean="0"/>
                  <a:t>, </a:t>
                </a:r>
                <a:r>
                  <a:rPr lang="cs-CZ" b="1" dirty="0"/>
                  <a:t>pro vstupy FET je menší než 1 </a:t>
                </a:r>
                <a:r>
                  <a:rPr lang="cs-CZ" b="1" dirty="0" err="1"/>
                  <a:t>pA</a:t>
                </a:r>
                <a:r>
                  <a:rPr lang="cs-CZ" b="1" dirty="0"/>
                  <a:t>. Proudy obou vstupů nejsou obvykle shodné, proto se udává střední vstupní </a:t>
                </a:r>
                <a:r>
                  <a:rPr lang="cs-CZ" b="1" dirty="0" smtClean="0"/>
                  <a:t>proud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𝑰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sub>
                            </m:sSub>
                          </m:e>
                        </m:d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𝑰</m:t>
                                </m:r>
                              </m:e>
                              <m:sub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  <m:r>
                                  <a:rPr lang="cs-CZ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b="1" i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1097280"/>
                <a:ext cx="10339751" cy="5151119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02" y="4195761"/>
            <a:ext cx="3833403" cy="253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561704"/>
                <a:ext cx="10235248" cy="5686696"/>
              </a:xfrm>
            </p:spPr>
            <p:txBody>
              <a:bodyPr/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/>
                  <a:t>Vstupní proudový offset (vstupní proudová nesymetrie)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/>
                  <a:t>Je rozdíl velikostí vstupních proudů obou vstupů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𝑶𝑺</m:t>
                        </m:r>
                      </m:sub>
                    </m:sSub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𝑩</m:t>
                            </m:r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</m:sub>
                        </m:sSub>
                      </m:e>
                    </m:d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𝑩</m:t>
                            </m:r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>
                    <a:solidFill>
                      <a:schemeClr val="tx1"/>
                    </a:solidFill>
                  </a:rPr>
                  <a:t>. </a:t>
                </a:r>
                <a:br>
                  <a:rPr lang="cs-CZ" b="1" dirty="0">
                    <a:solidFill>
                      <a:schemeClr val="tx1"/>
                    </a:solidFill>
                  </a:rPr>
                </a:br>
                <a:r>
                  <a:rPr lang="cs-CZ" b="1" dirty="0">
                    <a:solidFill>
                      <a:schemeClr val="tx1"/>
                    </a:solidFill>
                  </a:rPr>
                  <a:t>Přibližně platí: I</a:t>
                </a:r>
                <a:r>
                  <a:rPr lang="cs-CZ" b="1" baseline="-25000" dirty="0">
                    <a:solidFill>
                      <a:schemeClr val="tx1"/>
                    </a:solidFill>
                  </a:rPr>
                  <a:t>OS</a:t>
                </a:r>
                <a:r>
                  <a:rPr lang="cs-CZ" b="1" dirty="0">
                    <a:solidFill>
                      <a:schemeClr val="tx1"/>
                    </a:solidFill>
                  </a:rPr>
                  <a:t> </a:t>
                </a:r>
                <a:r>
                  <a:rPr lang="cs-CZ" b="1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 0,25I</a:t>
                </a:r>
                <a:r>
                  <a:rPr lang="cs-CZ" b="1" baseline="-250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B</a:t>
                </a:r>
                <a:r>
                  <a:rPr lang="cs-CZ" b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.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dirty="0" smtClean="0"/>
                  <a:t>Vstupní napěťový offset (vstupní napěťová nesymetrie)</a:t>
                </a:r>
              </a:p>
              <a:p>
                <a:pPr lvl="1">
                  <a:buFont typeface="Wingdings" panose="05000000000000000000" pitchFamily="2" charset="2"/>
                  <a:buChar char="v"/>
                </a:pPr>
                <a:r>
                  <a:rPr lang="cs-CZ" b="1" dirty="0"/>
                  <a:t>Vstupní proudový offset vyvolá v konkrétním zapojení operačního zesilovače </a:t>
                </a:r>
                <a:r>
                  <a:rPr lang="cs-CZ" b="1" dirty="0" smtClean="0"/>
                  <a:t>nenulové výstupní </a:t>
                </a:r>
                <a:r>
                  <a:rPr lang="cs-CZ" b="1" dirty="0"/>
                  <a:t>napětí </a:t>
                </a:r>
                <a:r>
                  <a:rPr lang="cs-CZ" b="1" dirty="0" smtClean="0"/>
                  <a:t>U</a:t>
                </a:r>
                <a:r>
                  <a:rPr lang="cs-CZ" b="1" baseline="-25000" dirty="0" smtClean="0"/>
                  <a:t>0</a:t>
                </a:r>
                <a:r>
                  <a:rPr lang="cs-CZ" b="1" dirty="0" smtClean="0"/>
                  <a:t> </a:t>
                </a:r>
                <a:r>
                  <a:rPr lang="cs-CZ" b="1" dirty="0" smtClean="0">
                    <a:sym typeface="Symbol" panose="05050102010706020507" pitchFamily="18" charset="2"/>
                  </a:rPr>
                  <a:t> 0 i při nulovém diferenčním napětí </a:t>
                </a:r>
                <a:r>
                  <a:rPr lang="cs-CZ" b="1" dirty="0" err="1" smtClean="0">
                    <a:sym typeface="Symbol" panose="05050102010706020507" pitchFamily="18" charset="2"/>
                  </a:rPr>
                  <a:t>U</a:t>
                </a:r>
                <a:r>
                  <a:rPr lang="cs-CZ" b="1" baseline="-25000" dirty="0" err="1" smtClean="0">
                    <a:sym typeface="Symbol" panose="05050102010706020507" pitchFamily="18" charset="2"/>
                  </a:rPr>
                  <a:t>i</a:t>
                </a:r>
                <a:r>
                  <a:rPr lang="cs-CZ" b="1" dirty="0" smtClean="0">
                    <a:sym typeface="Symbol" panose="05050102010706020507" pitchFamily="18" charset="2"/>
                  </a:rPr>
                  <a:t> = 0 mezi oběma vstupy. Hodnota vstupní napěťové nesymetrie je hodnota napětí </a:t>
                </a:r>
                <a:r>
                  <a:rPr lang="cs-CZ" b="1" dirty="0" err="1" smtClean="0">
                    <a:sym typeface="Symbol" panose="05050102010706020507" pitchFamily="18" charset="2"/>
                  </a:rPr>
                  <a:t>U</a:t>
                </a:r>
                <a:r>
                  <a:rPr lang="cs-CZ" b="1" baseline="-25000" dirty="0" err="1" smtClean="0">
                    <a:sym typeface="Symbol" panose="05050102010706020507" pitchFamily="18" charset="2"/>
                  </a:rPr>
                  <a:t>i</a:t>
                </a:r>
                <a:r>
                  <a:rPr lang="cs-CZ" b="1" dirty="0" smtClean="0">
                    <a:sym typeface="Symbol" panose="05050102010706020507" pitchFamily="18" charset="2"/>
                  </a:rPr>
                  <a:t> na vstupu, při které je výstupní napětí skutečně nulové U</a:t>
                </a:r>
                <a:r>
                  <a:rPr lang="cs-CZ" b="1" baseline="-25000" dirty="0" smtClean="0">
                    <a:sym typeface="Symbol" panose="05050102010706020507" pitchFamily="18" charset="2"/>
                  </a:rPr>
                  <a:t>0</a:t>
                </a:r>
                <a:r>
                  <a:rPr lang="cs-CZ" b="1" dirty="0" smtClean="0">
                    <a:sym typeface="Symbol" panose="05050102010706020507" pitchFamily="18" charset="2"/>
                  </a:rPr>
                  <a:t> = 0.</a:t>
                </a:r>
              </a:p>
              <a:p>
                <a:pPr marL="0" indent="0">
                  <a:buNone/>
                </a:pPr>
                <a:endParaRPr lang="cs-CZ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561704"/>
                <a:ext cx="10235248" cy="5686696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493" y="3436225"/>
            <a:ext cx="4519689" cy="21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8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řidlice">
  <a:themeElements>
    <a:clrScheme name="Břidlic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Břidlic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řidlic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Břidlice</Template>
  <TotalTime>826</TotalTime>
  <Words>731</Words>
  <Application>Microsoft Office PowerPoint</Application>
  <PresentationFormat>Širokoúhlá obrazovka</PresentationFormat>
  <Paragraphs>154</Paragraphs>
  <Slides>21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8" baseType="lpstr">
      <vt:lpstr>Calisto MT</vt:lpstr>
      <vt:lpstr>Cambria Math</vt:lpstr>
      <vt:lpstr>Symbol</vt:lpstr>
      <vt:lpstr>Trebuchet MS</vt:lpstr>
      <vt:lpstr>Wingdings</vt:lpstr>
      <vt:lpstr>Wingdings 2</vt:lpstr>
      <vt:lpstr>Břidlice</vt:lpstr>
      <vt:lpstr>Operační zesilovač v měřicí technice</vt:lpstr>
      <vt:lpstr>Vnitřní zapojení OZ</vt:lpstr>
      <vt:lpstr>Prezentace aplikace PowerPoint</vt:lpstr>
      <vt:lpstr>Schématická značka s označenými vývody</vt:lpstr>
      <vt:lpstr>Parametry operačního zesilovače</vt:lpstr>
      <vt:lpstr>Prezentace aplikace PowerPoint</vt:lpstr>
      <vt:lpstr>Prezentace aplikace PowerPoint</vt:lpstr>
      <vt:lpstr>Omezující parametry reálného OZ</vt:lpstr>
      <vt:lpstr>Prezentace aplikace PowerPoint</vt:lpstr>
      <vt:lpstr>Prezentace aplikace PowerPoint</vt:lpstr>
      <vt:lpstr>Základní zapojení OZ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</vt:lpstr>
      <vt:lpstr>Prezentace aplikace PowerPoint</vt:lpstr>
      <vt:lpstr>Prezentace aplikace PowerPoint</vt:lpstr>
    </vt:vector>
  </TitlesOfParts>
  <Company>SPŠei Ostrava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Operační zesilovač v měřící technice</dc:title>
  <dc:creator>Renáta Smyčková</dc:creator>
  <cp:lastModifiedBy>ucitel</cp:lastModifiedBy>
  <cp:revision>119</cp:revision>
  <dcterms:created xsi:type="dcterms:W3CDTF">2014-07-15T18:12:11Z</dcterms:created>
  <dcterms:modified xsi:type="dcterms:W3CDTF">2018-09-14T09:17:43Z</dcterms:modified>
</cp:coreProperties>
</file>